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71" r:id="rId2"/>
    <p:sldId id="289" r:id="rId3"/>
    <p:sldId id="293" r:id="rId4"/>
    <p:sldId id="264" r:id="rId5"/>
    <p:sldId id="265" r:id="rId6"/>
    <p:sldId id="305" r:id="rId7"/>
    <p:sldId id="267" r:id="rId8"/>
    <p:sldId id="268" r:id="rId9"/>
    <p:sldId id="269" r:id="rId10"/>
    <p:sldId id="270" r:id="rId11"/>
    <p:sldId id="256" r:id="rId12"/>
    <p:sldId id="261" r:id="rId13"/>
    <p:sldId id="262" r:id="rId14"/>
    <p:sldId id="259" r:id="rId15"/>
    <p:sldId id="272" r:id="rId16"/>
    <p:sldId id="285" r:id="rId17"/>
    <p:sldId id="286" r:id="rId18"/>
    <p:sldId id="273" r:id="rId19"/>
    <p:sldId id="274" r:id="rId20"/>
    <p:sldId id="275" r:id="rId21"/>
    <p:sldId id="276" r:id="rId22"/>
    <p:sldId id="298" r:id="rId23"/>
    <p:sldId id="299" r:id="rId24"/>
    <p:sldId id="300" r:id="rId25"/>
    <p:sldId id="302" r:id="rId26"/>
    <p:sldId id="301" r:id="rId27"/>
    <p:sldId id="294" r:id="rId28"/>
    <p:sldId id="290" r:id="rId29"/>
    <p:sldId id="291" r:id="rId30"/>
    <p:sldId id="277" r:id="rId31"/>
    <p:sldId id="278" r:id="rId32"/>
    <p:sldId id="279" r:id="rId33"/>
    <p:sldId id="296" r:id="rId34"/>
    <p:sldId id="297" r:id="rId35"/>
    <p:sldId id="303" r:id="rId36"/>
    <p:sldId id="304" r:id="rId37"/>
    <p:sldId id="295" r:id="rId38"/>
    <p:sldId id="287" r:id="rId39"/>
    <p:sldId id="288" r:id="rId40"/>
    <p:sldId id="280" r:id="rId41"/>
    <p:sldId id="281" r:id="rId42"/>
    <p:sldId id="282" r:id="rId43"/>
    <p:sldId id="283" r:id="rId44"/>
    <p:sldId id="308" r:id="rId45"/>
    <p:sldId id="306" r:id="rId46"/>
    <p:sldId id="307" r:id="rId47"/>
    <p:sldId id="28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68" d="100"/>
          <a:sy n="68" d="100"/>
        </p:scale>
        <p:origin x="6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26524-B37B-BB4C-933E-D2A3D3701468}" type="datetimeFigureOut">
              <a:rPr lang="en-US" smtClean="0"/>
              <a:t>6/3/2021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9DD676-AC17-114C-BD06-63389512EF63}" type="slidenum">
              <a:rPr lang="en-US" smtClean="0"/>
              <a:t>‹#›</a:t>
            </a:fld>
            <a:endParaRPr lang="en-US"/>
          </a:p>
        </p:txBody>
      </p:sp>
    </p:spTree>
    <p:extLst>
      <p:ext uri="{BB962C8B-B14F-4D97-AF65-F5344CB8AC3E}">
        <p14:creationId xmlns:p14="http://schemas.microsoft.com/office/powerpoint/2010/main" val="15915589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5</a:t>
            </a:fld>
            <a:endParaRPr lang="en-US"/>
          </a:p>
        </p:txBody>
      </p:sp>
    </p:spTree>
    <p:extLst>
      <p:ext uri="{BB962C8B-B14F-4D97-AF65-F5344CB8AC3E}">
        <p14:creationId xmlns:p14="http://schemas.microsoft.com/office/powerpoint/2010/main" val="332571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6</a:t>
            </a:fld>
            <a:endParaRPr lang="en-US"/>
          </a:p>
        </p:txBody>
      </p:sp>
    </p:spTree>
    <p:extLst>
      <p:ext uri="{BB962C8B-B14F-4D97-AF65-F5344CB8AC3E}">
        <p14:creationId xmlns:p14="http://schemas.microsoft.com/office/powerpoint/2010/main" val="137279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7</a:t>
            </a:fld>
            <a:endParaRPr lang="en-US"/>
          </a:p>
        </p:txBody>
      </p:sp>
    </p:spTree>
    <p:extLst>
      <p:ext uri="{BB962C8B-B14F-4D97-AF65-F5344CB8AC3E}">
        <p14:creationId xmlns:p14="http://schemas.microsoft.com/office/powerpoint/2010/main" val="102083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8</a:t>
            </a:fld>
            <a:endParaRPr lang="en-US"/>
          </a:p>
        </p:txBody>
      </p:sp>
    </p:spTree>
    <p:extLst>
      <p:ext uri="{BB962C8B-B14F-4D97-AF65-F5344CB8AC3E}">
        <p14:creationId xmlns:p14="http://schemas.microsoft.com/office/powerpoint/2010/main" val="298785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9</a:t>
            </a:fld>
            <a:endParaRPr lang="en-US"/>
          </a:p>
        </p:txBody>
      </p:sp>
    </p:spTree>
    <p:extLst>
      <p:ext uri="{BB962C8B-B14F-4D97-AF65-F5344CB8AC3E}">
        <p14:creationId xmlns:p14="http://schemas.microsoft.com/office/powerpoint/2010/main" val="319943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10</a:t>
            </a:fld>
            <a:endParaRPr lang="en-US"/>
          </a:p>
        </p:txBody>
      </p:sp>
    </p:spTree>
    <p:extLst>
      <p:ext uri="{BB962C8B-B14F-4D97-AF65-F5344CB8AC3E}">
        <p14:creationId xmlns:p14="http://schemas.microsoft.com/office/powerpoint/2010/main" val="283523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45</a:t>
            </a:fld>
            <a:endParaRPr lang="en-US"/>
          </a:p>
        </p:txBody>
      </p:sp>
    </p:spTree>
    <p:extLst>
      <p:ext uri="{BB962C8B-B14F-4D97-AF65-F5344CB8AC3E}">
        <p14:creationId xmlns:p14="http://schemas.microsoft.com/office/powerpoint/2010/main" val="137279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A6D199-615C-4D77-83CE-0C0F6E543249}" type="slidenum">
              <a:rPr lang="en-US" smtClean="0"/>
              <a:t>46</a:t>
            </a:fld>
            <a:endParaRPr lang="en-US"/>
          </a:p>
        </p:txBody>
      </p:sp>
    </p:spTree>
    <p:extLst>
      <p:ext uri="{BB962C8B-B14F-4D97-AF65-F5344CB8AC3E}">
        <p14:creationId xmlns:p14="http://schemas.microsoft.com/office/powerpoint/2010/main" val="1372797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70254" y="1438273"/>
            <a:ext cx="8689976" cy="2509213"/>
          </a:xfrm>
        </p:spPr>
        <p:txBody>
          <a:bodyPr/>
          <a:lstStyle/>
          <a:p>
            <a:pPr algn="l"/>
            <a:r>
              <a:rPr lang="id-ID" sz="6000" b="1" dirty="0">
                <a:solidFill>
                  <a:schemeClr val="accent1"/>
                </a:solidFill>
              </a:rPr>
              <a:t>Gita erasmus</a:t>
            </a:r>
            <a:br>
              <a:rPr lang="id-ID" b="1" dirty="0"/>
            </a:br>
            <a:r>
              <a:rPr lang="en-GB" b="1" dirty="0"/>
              <a:t>HEInnovate AUDIT and </a:t>
            </a: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808737" y="3908225"/>
            <a:ext cx="8689976" cy="1371599"/>
          </a:xfrm>
        </p:spPr>
        <p:txBody>
          <a:bodyPr>
            <a:normAutofit/>
          </a:bodyPr>
          <a:lstStyle/>
          <a:p>
            <a:pPr algn="l"/>
            <a:r>
              <a:rPr lang="en-US" i="1" dirty="0">
                <a:solidFill>
                  <a:srgbClr val="0000FF"/>
                </a:solidFill>
              </a:rPr>
              <a:t>Sample Presentation </a:t>
            </a:r>
          </a:p>
        </p:txBody>
      </p:sp>
      <p:pic>
        <p:nvPicPr>
          <p:cNvPr id="8" name="Picture 7">
            <a:extLst>
              <a:ext uri="{FF2B5EF4-FFF2-40B4-BE49-F238E27FC236}">
                <a16:creationId xmlns:a16="http://schemas.microsoft.com/office/drawing/2014/main" id="{466EDBC4-4ABF-4137-B316-6BBB540DAB80}"/>
              </a:ext>
            </a:extLst>
          </p:cNvPr>
          <p:cNvPicPr>
            <a:picLocks noChangeAspect="1"/>
          </p:cNvPicPr>
          <p:nvPr/>
        </p:nvPicPr>
        <p:blipFill>
          <a:blip r:embed="rId2"/>
          <a:stretch>
            <a:fillRect/>
          </a:stretch>
        </p:blipFill>
        <p:spPr>
          <a:xfrm>
            <a:off x="6868512" y="139702"/>
            <a:ext cx="2812474" cy="803564"/>
          </a:xfrm>
          <a:prstGeom prst="rect">
            <a:avLst/>
          </a:prstGeom>
          <a:ln>
            <a:noFill/>
          </a:ln>
          <a:effectLst>
            <a:outerShdw blurRad="190500" algn="tl" rotWithShape="0">
              <a:srgbClr val="000000">
                <a:alpha val="70000"/>
              </a:srgbClr>
            </a:outerShdw>
          </a:effectLst>
        </p:spPr>
      </p:pic>
      <p:pic>
        <p:nvPicPr>
          <p:cNvPr id="6" name="Picture 5" descr="C:\Users\s2100121\Desktop\GITA logo.jpg">
            <a:extLst>
              <a:ext uri="{FF2B5EF4-FFF2-40B4-BE49-F238E27FC236}">
                <a16:creationId xmlns:a16="http://schemas.microsoft.com/office/drawing/2014/main" id="{87AECD31-1D16-48F9-AA8C-232C707E44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80986" y="139702"/>
            <a:ext cx="2253348" cy="803564"/>
          </a:xfrm>
          <a:prstGeom prst="rect">
            <a:avLst/>
          </a:prstGeom>
          <a:noFill/>
          <a:ln>
            <a:noFill/>
          </a:ln>
        </p:spPr>
      </p:pic>
      <p:sp>
        <p:nvSpPr>
          <p:cNvPr id="4" name="TextBox 3">
            <a:extLst>
              <a:ext uri="{FF2B5EF4-FFF2-40B4-BE49-F238E27FC236}">
                <a16:creationId xmlns:a16="http://schemas.microsoft.com/office/drawing/2014/main" id="{DB3985F2-CB16-44F0-A646-C79AE6232B7D}"/>
              </a:ext>
            </a:extLst>
          </p:cNvPr>
          <p:cNvSpPr txBox="1"/>
          <p:nvPr/>
        </p:nvSpPr>
        <p:spPr>
          <a:xfrm>
            <a:off x="782424" y="5148638"/>
            <a:ext cx="11281333" cy="1569660"/>
          </a:xfrm>
          <a:prstGeom prst="rect">
            <a:avLst/>
          </a:prstGeom>
          <a:noFill/>
        </p:spPr>
        <p:txBody>
          <a:bodyPr wrap="square" rtlCol="0">
            <a:spAutoFit/>
          </a:bodyPr>
          <a:lstStyle/>
          <a:p>
            <a:r>
              <a:rPr lang="en-GB" sz="2400" b="1" i="1" dirty="0">
                <a:solidFill>
                  <a:srgbClr val="FF0000"/>
                </a:solidFill>
              </a:rPr>
              <a:t>Disclaimer:  "This project has been funded with support from the European Commission. This communication reflects the views only of the author, and the Commission cannot be held responsible for any use which may be made of the information contained therein"</a:t>
            </a:r>
            <a:endParaRPr lang="en-GB" sz="2400" b="1" dirty="0">
              <a:solidFill>
                <a:srgbClr val="FF0000"/>
              </a:solidFill>
            </a:endParaRPr>
          </a:p>
          <a:p>
            <a:endParaRPr lang="en-GB" sz="2400" b="1" dirty="0">
              <a:solidFill>
                <a:srgbClr val="FF0000"/>
              </a:solidFill>
            </a:endParaRPr>
          </a:p>
        </p:txBody>
      </p:sp>
    </p:spTree>
    <p:extLst>
      <p:ext uri="{BB962C8B-B14F-4D97-AF65-F5344CB8AC3E}">
        <p14:creationId xmlns:p14="http://schemas.microsoft.com/office/powerpoint/2010/main" val="134465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66126" y="1000138"/>
            <a:ext cx="9605256" cy="1423616"/>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r>
              <a:rPr lang="en-US" sz="2800" b="1" dirty="0"/>
              <a:t>The HEI is a driving force for entrepreneurship and innovation in regional, social and community development.</a:t>
            </a:r>
            <a:endParaRPr lang="en-US" sz="2800" dirty="0"/>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#5 ASPECT</a:t>
            </a:r>
          </a:p>
        </p:txBody>
      </p:sp>
      <p:graphicFrame>
        <p:nvGraphicFramePr>
          <p:cNvPr id="2" name="Table 1"/>
          <p:cNvGraphicFramePr>
            <a:graphicFrameLocks noGrp="1"/>
          </p:cNvGraphicFramePr>
          <p:nvPr>
            <p:extLst>
              <p:ext uri="{D42A27DB-BD31-4B8C-83A1-F6EECF244321}">
                <p14:modId xmlns:p14="http://schemas.microsoft.com/office/powerpoint/2010/main" val="1898431379"/>
              </p:ext>
            </p:extLst>
          </p:nvPr>
        </p:nvGraphicFramePr>
        <p:xfrm>
          <a:off x="544439" y="2758612"/>
          <a:ext cx="11250004" cy="3254172"/>
        </p:xfrm>
        <a:graphic>
          <a:graphicData uri="http://schemas.openxmlformats.org/drawingml/2006/table">
            <a:tbl>
              <a:tblPr firstRow="1" bandRow="1">
                <a:tableStyleId>{5C22544A-7EE6-4342-B048-85BDC9FD1C3A}</a:tableStyleId>
              </a:tblPr>
              <a:tblGrid>
                <a:gridCol w="2812501">
                  <a:extLst>
                    <a:ext uri="{9D8B030D-6E8A-4147-A177-3AD203B41FA5}">
                      <a16:colId xmlns:a16="http://schemas.microsoft.com/office/drawing/2014/main" val="20000"/>
                    </a:ext>
                  </a:extLst>
                </a:gridCol>
                <a:gridCol w="2812501">
                  <a:extLst>
                    <a:ext uri="{9D8B030D-6E8A-4147-A177-3AD203B41FA5}">
                      <a16:colId xmlns:a16="http://schemas.microsoft.com/office/drawing/2014/main" val="20001"/>
                    </a:ext>
                  </a:extLst>
                </a:gridCol>
                <a:gridCol w="2812501">
                  <a:extLst>
                    <a:ext uri="{9D8B030D-6E8A-4147-A177-3AD203B41FA5}">
                      <a16:colId xmlns:a16="http://schemas.microsoft.com/office/drawing/2014/main" val="20002"/>
                    </a:ext>
                  </a:extLst>
                </a:gridCol>
                <a:gridCol w="2812501">
                  <a:extLst>
                    <a:ext uri="{9D8B030D-6E8A-4147-A177-3AD203B41FA5}">
                      <a16:colId xmlns:a16="http://schemas.microsoft.com/office/drawing/2014/main" val="20003"/>
                    </a:ext>
                  </a:extLst>
                </a:gridCol>
              </a:tblGrid>
              <a:tr h="635704">
                <a:tc>
                  <a:txBody>
                    <a:bodyPr/>
                    <a:lstStyle/>
                    <a:p>
                      <a:pPr algn="ctr"/>
                      <a:r>
                        <a:rPr lang="en-US" sz="1800" b="1" kern="1200" dirty="0">
                          <a:solidFill>
                            <a:schemeClr val="lt1"/>
                          </a:solidFill>
                          <a:effectLst/>
                          <a:latin typeface="+mn-lt"/>
                          <a:ea typeface="+mn-ea"/>
                          <a:cs typeface="+mn-cs"/>
                        </a:rPr>
                        <a:t>PROBLEM DEFINITION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PROGRAM</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WORKPLAN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KPI</a:t>
                      </a:r>
                      <a:endParaRPr lang="en-US" sz="1800" dirty="0"/>
                    </a:p>
                  </a:txBody>
                  <a:tcPr marL="104301" marR="104301" marT="41459" marB="41459"/>
                </a:tc>
                <a:extLst>
                  <a:ext uri="{0D108BD9-81ED-4DB2-BD59-A6C34878D82A}">
                    <a16:rowId xmlns:a16="http://schemas.microsoft.com/office/drawing/2014/main" val="10000"/>
                  </a:ext>
                </a:extLst>
              </a:tr>
              <a:tr h="261846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There are a little employees who still unsure that the University is driving force for entrepreneurship</a:t>
                      </a:r>
                      <a:r>
                        <a:rPr lang="en-US" sz="1500" kern="1200" baseline="0" dirty="0">
                          <a:solidFill>
                            <a:schemeClr val="dk1"/>
                          </a:solidFill>
                          <a:effectLst/>
                          <a:latin typeface="+mn-lt"/>
                          <a:ea typeface="+mn-ea"/>
                          <a:cs typeface="+mn-cs"/>
                        </a:rPr>
                        <a:t> and innovation in regional, social and community development</a:t>
                      </a:r>
                      <a:endParaRPr lang="en-US" sz="1500" kern="1200" dirty="0">
                        <a:solidFill>
                          <a:schemeClr val="dk1"/>
                        </a:solidFill>
                        <a:effectLst/>
                        <a:latin typeface="+mn-lt"/>
                        <a:ea typeface="+mn-ea"/>
                        <a:cs typeface="+mn-cs"/>
                      </a:endParaRPr>
                    </a:p>
                    <a:p>
                      <a:endParaRPr lang="en-US" sz="1500" dirty="0"/>
                    </a:p>
                  </a:txBody>
                  <a:tcPr marL="104301" marR="104301" marT="41459" marB="41459"/>
                </a:tc>
                <a:tc>
                  <a:txBody>
                    <a:bodyPr/>
                    <a:lstStyle/>
                    <a:p>
                      <a:r>
                        <a:rPr lang="en-US" sz="1500" kern="1200" dirty="0">
                          <a:solidFill>
                            <a:schemeClr val="dk1"/>
                          </a:solidFill>
                          <a:effectLst/>
                          <a:latin typeface="+mn-lt"/>
                          <a:ea typeface="+mn-ea"/>
                          <a:cs typeface="+mn-cs"/>
                        </a:rPr>
                        <a:t>Accelerating the faculties, study program and business incubator to engage in social and community development and</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innovation in regional</a:t>
                      </a:r>
                    </a:p>
                  </a:txBody>
                  <a:tcPr marL="104301" marR="104301" marT="41459" marB="41459"/>
                </a:tc>
                <a:tc>
                  <a:txBody>
                    <a:bodyPr/>
                    <a:lstStyle/>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Invite social entrepreneur to share experience and knowledge to the faculties</a:t>
                      </a:r>
                    </a:p>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Involve the dean, head of study program and staff in activities which is stimulate the</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innovation and social and community development</a:t>
                      </a:r>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Invite entrepreneurs 4 times a year</a:t>
                      </a:r>
                    </a:p>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The raise of social entrepreneur</a:t>
                      </a:r>
                    </a:p>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Participate in the   entrepreneurship</a:t>
                      </a:r>
                      <a:r>
                        <a:rPr lang="en-US" sz="1500" kern="1200" baseline="0" dirty="0">
                          <a:solidFill>
                            <a:schemeClr val="dk1"/>
                          </a:solidFill>
                          <a:effectLst/>
                          <a:latin typeface="+mn-lt"/>
                          <a:ea typeface="+mn-ea"/>
                          <a:cs typeface="+mn-cs"/>
                        </a:rPr>
                        <a:t> competition </a:t>
                      </a:r>
                      <a:r>
                        <a:rPr lang="en-US" sz="1500" kern="1200" dirty="0">
                          <a:solidFill>
                            <a:schemeClr val="dk1"/>
                          </a:solidFill>
                          <a:effectLst/>
                          <a:latin typeface="+mn-lt"/>
                          <a:ea typeface="+mn-ea"/>
                          <a:cs typeface="+mn-cs"/>
                        </a:rPr>
                        <a:t>at</a:t>
                      </a:r>
                      <a:r>
                        <a:rPr lang="en-US" sz="1500" kern="1200" baseline="0" dirty="0">
                          <a:solidFill>
                            <a:schemeClr val="dk1"/>
                          </a:solidFill>
                          <a:effectLst/>
                          <a:latin typeface="+mn-lt"/>
                          <a:ea typeface="+mn-ea"/>
                          <a:cs typeface="+mn-cs"/>
                        </a:rPr>
                        <a:t> r</a:t>
                      </a:r>
                      <a:r>
                        <a:rPr lang="en-US" sz="1500" kern="1200" dirty="0">
                          <a:solidFill>
                            <a:schemeClr val="dk1"/>
                          </a:solidFill>
                          <a:effectLst/>
                          <a:latin typeface="+mn-lt"/>
                          <a:ea typeface="+mn-ea"/>
                          <a:cs typeface="+mn-cs"/>
                        </a:rPr>
                        <a:t>egional’s level</a:t>
                      </a:r>
                    </a:p>
                  </a:txBody>
                  <a:tcPr marL="104301" marR="104301" marT="41459" marB="41459"/>
                </a:tc>
                <a:extLst>
                  <a:ext uri="{0D108BD9-81ED-4DB2-BD59-A6C34878D82A}">
                    <a16:rowId xmlns:a16="http://schemas.microsoft.com/office/drawing/2014/main" val="10001"/>
                  </a:ext>
                </a:extLst>
              </a:tr>
            </a:tbl>
          </a:graphicData>
        </a:graphic>
      </p:graphicFrame>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6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normAutofit/>
          </a:bodyPr>
          <a:lstStyle/>
          <a:p>
            <a:pPr algn="l"/>
            <a:r>
              <a:rPr lang="id-ID" sz="2800" b="1" dirty="0">
                <a:solidFill>
                  <a:schemeClr val="tx1"/>
                </a:solidFill>
              </a:rPr>
              <a:t>Organisational capacity: Funding, people and incentives</a:t>
            </a:r>
          </a:p>
        </p:txBody>
      </p:sp>
    </p:spTree>
    <p:extLst>
      <p:ext uri="{BB962C8B-B14F-4D97-AF65-F5344CB8AC3E}">
        <p14:creationId xmlns:p14="http://schemas.microsoft.com/office/powerpoint/2010/main" val="119333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8979" y="1173893"/>
            <a:ext cx="11140260" cy="5570130"/>
          </a:xfrm>
        </p:spPr>
      </p:pic>
      <p:sp>
        <p:nvSpPr>
          <p:cNvPr id="5" name="Title 1">
            <a:extLst>
              <a:ext uri="{FF2B5EF4-FFF2-40B4-BE49-F238E27FC236}">
                <a16:creationId xmlns:a16="http://schemas.microsoft.com/office/drawing/2014/main" id="{979AB903-BAF4-402A-8676-1DC85B0505CF}"/>
              </a:ext>
            </a:extLst>
          </p:cNvPr>
          <p:cNvSpPr>
            <a:spLocks noGrp="1"/>
          </p:cNvSpPr>
          <p:nvPr>
            <p:ph type="title"/>
          </p:nvPr>
        </p:nvSpPr>
        <p:spPr>
          <a:xfrm>
            <a:off x="913775" y="261295"/>
            <a:ext cx="10364451" cy="933196"/>
          </a:xfrm>
        </p:spPr>
        <p:txBody>
          <a:bodyPr>
            <a:normAutofit fontScale="90000"/>
          </a:bodyPr>
          <a:lstStyle/>
          <a:p>
            <a:r>
              <a:rPr lang="id-ID" sz="3200" dirty="0"/>
              <a:t>Area 2. </a:t>
            </a:r>
            <a:r>
              <a:rPr lang="en-US" dirty="0" err="1"/>
              <a:t>Organisational</a:t>
            </a:r>
            <a:r>
              <a:rPr lang="en-US" dirty="0"/>
              <a:t> Capacity:</a:t>
            </a:r>
            <a:br>
              <a:rPr lang="id-ID" dirty="0"/>
            </a:br>
            <a:r>
              <a:rPr lang="en-US" dirty="0"/>
              <a:t>Funding, People and Incentives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054" y="580571"/>
            <a:ext cx="988786" cy="988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00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79AB903-BAF4-402A-8676-1DC85B0505CF}"/>
              </a:ext>
            </a:extLst>
          </p:cNvPr>
          <p:cNvSpPr>
            <a:spLocks noGrp="1"/>
          </p:cNvSpPr>
          <p:nvPr>
            <p:ph type="title"/>
          </p:nvPr>
        </p:nvSpPr>
        <p:spPr>
          <a:xfrm>
            <a:off x="913775" y="261295"/>
            <a:ext cx="10364451" cy="933196"/>
          </a:xfrm>
        </p:spPr>
        <p:txBody>
          <a:bodyPr>
            <a:normAutofit fontScale="90000"/>
          </a:bodyPr>
          <a:lstStyle/>
          <a:p>
            <a:r>
              <a:rPr lang="id-ID" sz="3200" dirty="0"/>
              <a:t>Area 2. </a:t>
            </a:r>
            <a:r>
              <a:rPr lang="en-US" dirty="0" err="1"/>
              <a:t>Organisational</a:t>
            </a:r>
            <a:r>
              <a:rPr lang="en-US" dirty="0"/>
              <a:t> Capacity:</a:t>
            </a:r>
            <a:br>
              <a:rPr lang="id-ID" dirty="0"/>
            </a:br>
            <a:r>
              <a:rPr lang="en-US" dirty="0"/>
              <a:t>Funding, People and Incentives</a:t>
            </a:r>
          </a:p>
        </p:txBody>
      </p:sp>
      <p:pic>
        <p:nvPicPr>
          <p:cNvPr id="2051" name="Picture 3" descr="E:\GITA ERASMUS\GITA ERASMUS\Action Plan\Area 2\chart(2).png"/>
          <p:cNvPicPr>
            <a:picLocks noChangeAspect="1" noChangeArrowheads="1"/>
          </p:cNvPicPr>
          <p:nvPr/>
        </p:nvPicPr>
        <p:blipFill rotWithShape="1">
          <a:blip r:embed="rId2">
            <a:extLst>
              <a:ext uri="{28A0092B-C50C-407E-A947-70E740481C1C}">
                <a14:useLocalDpi xmlns:a14="http://schemas.microsoft.com/office/drawing/2010/main" val="0"/>
              </a:ext>
            </a:extLst>
          </a:blip>
          <a:srcRect t="6608"/>
          <a:stretch/>
        </p:blipFill>
        <p:spPr bwMode="auto">
          <a:xfrm>
            <a:off x="1648300" y="1149838"/>
            <a:ext cx="8867305" cy="564637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5054" y="580571"/>
            <a:ext cx="988786" cy="988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68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fontScale="90000"/>
          </a:bodyPr>
          <a:lstStyle/>
          <a:p>
            <a:r>
              <a:rPr lang="id-ID" sz="2800" b="1" dirty="0"/>
              <a:t>Action plan</a:t>
            </a:r>
            <a:br>
              <a:rPr lang="id-ID" b="1" dirty="0"/>
            </a:br>
            <a:r>
              <a:rPr lang="id-ID" sz="3100" b="1" dirty="0">
                <a:solidFill>
                  <a:srgbClr val="FF0000"/>
                </a:solidFill>
              </a:rPr>
              <a:t>Organisational capacity: Funding, people and incentives</a:t>
            </a:r>
            <a:r>
              <a:rPr lang="id-ID" sz="2200" b="1" dirty="0">
                <a:solidFill>
                  <a:srgbClr val="FF0000"/>
                </a:solidFill>
                <a:sym typeface="Wingdings" panose="05000000000000000000" pitchFamily="2" charset="2"/>
              </a:rPr>
              <a:t>  </a:t>
            </a:r>
            <a:endParaRPr lang="en-US" sz="3100"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3224133358"/>
              </p:ext>
            </p:extLst>
          </p:nvPr>
        </p:nvGraphicFramePr>
        <p:xfrm>
          <a:off x="600774" y="1429632"/>
          <a:ext cx="10965290" cy="4774321"/>
        </p:xfrm>
        <a:graphic>
          <a:graphicData uri="http://schemas.openxmlformats.org/drawingml/2006/table">
            <a:tbl>
              <a:tblPr firstRow="1" bandRow="1">
                <a:tableStyleId>{0E3FDE45-AF77-4B5C-9715-49D594BDF05E}</a:tableStyleId>
              </a:tblPr>
              <a:tblGrid>
                <a:gridCol w="2206172">
                  <a:extLst>
                    <a:ext uri="{9D8B030D-6E8A-4147-A177-3AD203B41FA5}">
                      <a16:colId xmlns:a16="http://schemas.microsoft.com/office/drawing/2014/main" val="1368979517"/>
                    </a:ext>
                  </a:extLst>
                </a:gridCol>
                <a:gridCol w="2743200">
                  <a:extLst>
                    <a:ext uri="{9D8B030D-6E8A-4147-A177-3AD203B41FA5}">
                      <a16:colId xmlns:a16="http://schemas.microsoft.com/office/drawing/2014/main" val="3908013910"/>
                    </a:ext>
                  </a:extLst>
                </a:gridCol>
                <a:gridCol w="2972788">
                  <a:extLst>
                    <a:ext uri="{9D8B030D-6E8A-4147-A177-3AD203B41FA5}">
                      <a16:colId xmlns:a16="http://schemas.microsoft.com/office/drawing/2014/main" val="1604433936"/>
                    </a:ext>
                  </a:extLst>
                </a:gridCol>
                <a:gridCol w="3043130">
                  <a:extLst>
                    <a:ext uri="{9D8B030D-6E8A-4147-A177-3AD203B41FA5}">
                      <a16:colId xmlns:a16="http://schemas.microsoft.com/office/drawing/2014/main" val="3844140994"/>
                    </a:ext>
                  </a:extLst>
                </a:gridCol>
              </a:tblGrid>
              <a:tr h="397557">
                <a:tc>
                  <a:txBody>
                    <a:bodyPr/>
                    <a:lstStyle/>
                    <a:p>
                      <a:pPr algn="ctr"/>
                      <a:r>
                        <a:rPr lang="id-ID" dirty="0">
                          <a:latin typeface="+mj-lt"/>
                        </a:rPr>
                        <a:t>Problem</a:t>
                      </a:r>
                      <a:endParaRPr lang="en-US" dirty="0">
                        <a:latin typeface="+mj-lt"/>
                      </a:endParaRPr>
                    </a:p>
                  </a:txBody>
                  <a:tcPr/>
                </a:tc>
                <a:tc>
                  <a:txBody>
                    <a:bodyPr/>
                    <a:lstStyle/>
                    <a:p>
                      <a:pPr algn="ctr"/>
                      <a:r>
                        <a:rPr lang="id-ID" dirty="0">
                          <a:latin typeface="+mj-lt"/>
                        </a:rPr>
                        <a:t>Action Plan (Program)</a:t>
                      </a:r>
                      <a:endParaRPr lang="en-US" dirty="0">
                        <a:latin typeface="+mj-lt"/>
                      </a:endParaRPr>
                    </a:p>
                  </a:txBody>
                  <a:tcPr/>
                </a:tc>
                <a:tc>
                  <a:txBody>
                    <a:bodyPr/>
                    <a:lstStyle/>
                    <a:p>
                      <a:pPr algn="ctr"/>
                      <a:r>
                        <a:rPr lang="id-ID" dirty="0">
                          <a:latin typeface="+mj-lt"/>
                        </a:rPr>
                        <a:t>Working Plan</a:t>
                      </a:r>
                      <a:endParaRPr lang="en-US" dirty="0">
                        <a:latin typeface="+mj-lt"/>
                      </a:endParaRPr>
                    </a:p>
                  </a:txBody>
                  <a:tcPr/>
                </a:tc>
                <a:tc>
                  <a:txBody>
                    <a:bodyPr/>
                    <a:lstStyle/>
                    <a:p>
                      <a:pPr algn="ctr"/>
                      <a:r>
                        <a:rPr lang="id-ID" dirty="0">
                          <a:latin typeface="+mj-lt"/>
                        </a:rPr>
                        <a:t>Success Indicator </a:t>
                      </a:r>
                      <a:endParaRPr lang="en-US" dirty="0">
                        <a:latin typeface="+mj-lt"/>
                      </a:endParaRPr>
                    </a:p>
                  </a:txBody>
                  <a:tcPr/>
                </a:tc>
                <a:extLst>
                  <a:ext uri="{0D108BD9-81ED-4DB2-BD59-A6C34878D82A}">
                    <a16:rowId xmlns:a16="http://schemas.microsoft.com/office/drawing/2014/main" val="1180288991"/>
                  </a:ext>
                </a:extLst>
              </a:tr>
              <a:tr h="220647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a:solidFill>
                            <a:srgbClr val="FF0000"/>
                          </a:solidFill>
                          <a:latin typeface="+mj-lt"/>
                        </a:rPr>
                        <a:t>Need to </a:t>
                      </a:r>
                      <a:r>
                        <a:rPr lang="en-US" b="1" dirty="0">
                          <a:solidFill>
                            <a:srgbClr val="FF0000"/>
                          </a:solidFill>
                          <a:latin typeface="+mj-lt"/>
                        </a:rPr>
                        <a:t>invests </a:t>
                      </a:r>
                      <a:r>
                        <a:rPr lang="en-US" b="1" dirty="0">
                          <a:solidFill>
                            <a:schemeClr val="tx1"/>
                          </a:solidFill>
                          <a:latin typeface="+mj-lt"/>
                        </a:rPr>
                        <a:t>in staff development </a:t>
                      </a:r>
                      <a:r>
                        <a:rPr lang="en-US" b="1" dirty="0">
                          <a:latin typeface="+mj-lt"/>
                        </a:rPr>
                        <a:t>to support its entrepreneurial agenda</a:t>
                      </a:r>
                    </a:p>
                    <a:p>
                      <a:pPr marL="0" marR="0" indent="0" algn="l" defTabSz="914400" rtl="0" eaLnBrk="1" fontAlgn="auto" latinLnBrk="0" hangingPunct="1">
                        <a:lnSpc>
                          <a:spcPct val="100000"/>
                        </a:lnSpc>
                        <a:spcBef>
                          <a:spcPts val="0"/>
                        </a:spcBef>
                        <a:spcAft>
                          <a:spcPts val="0"/>
                        </a:spcAft>
                        <a:buClrTx/>
                        <a:buSzTx/>
                        <a:buFontTx/>
                        <a:buNone/>
                        <a:tabLst/>
                        <a:defRPr/>
                      </a:pPr>
                      <a:endParaRPr lang="id-ID"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id-ID" sz="1800" kern="1200" dirty="0">
                          <a:solidFill>
                            <a:schemeClr val="tx1"/>
                          </a:solidFill>
                          <a:effectLst/>
                          <a:latin typeface="+mj-lt"/>
                          <a:ea typeface="+mn-ea"/>
                          <a:cs typeface="+mn-cs"/>
                        </a:rPr>
                        <a:t>Entrepreneurship</a:t>
                      </a:r>
                      <a:endParaRPr lang="id-ID" sz="1800" kern="1200" baseline="0" dirty="0">
                        <a:solidFill>
                          <a:schemeClr val="tx1"/>
                        </a:solidFill>
                        <a:effectLst/>
                        <a:latin typeface="+mj-lt"/>
                        <a:ea typeface="+mn-ea"/>
                        <a:cs typeface="+mn-cs"/>
                      </a:endParaRPr>
                    </a:p>
                    <a:p>
                      <a:pPr marL="0" marR="0" indent="0" algn="ctr" defTabSz="914400" rtl="0" eaLnBrk="1" fontAlgn="auto" latinLnBrk="0" hangingPunct="1">
                        <a:lnSpc>
                          <a:spcPct val="100000"/>
                        </a:lnSpc>
                        <a:spcBef>
                          <a:spcPts val="0"/>
                        </a:spcBef>
                        <a:spcAft>
                          <a:spcPts val="0"/>
                        </a:spcAft>
                        <a:buClrTx/>
                        <a:buSzTx/>
                        <a:buFont typeface="+mj-lt"/>
                        <a:buNone/>
                        <a:tabLst/>
                        <a:defRPr/>
                      </a:pPr>
                      <a:r>
                        <a:rPr lang="id-ID" sz="1800" kern="1200" baseline="0" dirty="0">
                          <a:solidFill>
                            <a:schemeClr val="tx1"/>
                          </a:solidFill>
                          <a:effectLst/>
                          <a:latin typeface="+mj-lt"/>
                          <a:ea typeface="+mn-ea"/>
                          <a:cs typeface="+mn-cs"/>
                        </a:rPr>
                        <a:t>training for</a:t>
                      </a:r>
                    </a:p>
                    <a:p>
                      <a:pPr marL="0" marR="0" indent="0" algn="ctr" defTabSz="914400" rtl="0" eaLnBrk="1" fontAlgn="auto" latinLnBrk="0" hangingPunct="1">
                        <a:lnSpc>
                          <a:spcPct val="100000"/>
                        </a:lnSpc>
                        <a:spcBef>
                          <a:spcPts val="0"/>
                        </a:spcBef>
                        <a:spcAft>
                          <a:spcPts val="0"/>
                        </a:spcAft>
                        <a:buClrTx/>
                        <a:buSzTx/>
                        <a:buFont typeface="+mj-lt"/>
                        <a:buNone/>
                        <a:tabLst/>
                        <a:defRPr/>
                      </a:pPr>
                      <a:r>
                        <a:rPr lang="id-ID" sz="1800" kern="1200" baseline="0" dirty="0">
                          <a:solidFill>
                            <a:schemeClr val="tx1"/>
                          </a:solidFill>
                          <a:effectLst/>
                          <a:latin typeface="+mj-lt"/>
                          <a:ea typeface="+mn-ea"/>
                          <a:cs typeface="+mn-cs"/>
                          <a:sym typeface="Wingdings" pitchFamily="2" charset="2"/>
                        </a:rPr>
                        <a:t> G</a:t>
                      </a:r>
                      <a:r>
                        <a:rPr lang="id-ID" sz="1800" kern="1200" baseline="0" dirty="0">
                          <a:solidFill>
                            <a:schemeClr val="tx1"/>
                          </a:solidFill>
                          <a:effectLst/>
                          <a:latin typeface="+mj-lt"/>
                          <a:ea typeface="+mn-ea"/>
                          <a:cs typeface="+mn-cs"/>
                        </a:rPr>
                        <a:t>aining awareness, understanding and skill </a:t>
                      </a:r>
                    </a:p>
                    <a:p>
                      <a:pPr marL="0" marR="0" indent="0" algn="ctr" defTabSz="914400" rtl="0" eaLnBrk="1" fontAlgn="auto" latinLnBrk="0" hangingPunct="1">
                        <a:lnSpc>
                          <a:spcPct val="100000"/>
                        </a:lnSpc>
                        <a:spcBef>
                          <a:spcPts val="0"/>
                        </a:spcBef>
                        <a:spcAft>
                          <a:spcPts val="0"/>
                        </a:spcAft>
                        <a:buClrTx/>
                        <a:buSzTx/>
                        <a:buFont typeface="+mj-lt"/>
                        <a:buNone/>
                        <a:tabLst/>
                        <a:defRPr/>
                      </a:pPr>
                      <a:r>
                        <a:rPr lang="id-ID" sz="1800" kern="1200" baseline="0" dirty="0">
                          <a:solidFill>
                            <a:schemeClr val="tx1"/>
                          </a:solidFill>
                          <a:effectLst/>
                          <a:latin typeface="+mj-lt"/>
                          <a:ea typeface="+mn-ea"/>
                          <a:cs typeface="+mn-cs"/>
                          <a:sym typeface="Wingdings" pitchFamily="2" charset="2"/>
                        </a:rPr>
                        <a:t>Gaining funding and Investment Potential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id-ID" baseline="0" dirty="0">
                          <a:latin typeface="+mj-lt"/>
                        </a:rPr>
                        <a:t>Entrepreneurial Learning Program: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Entrepreneurial Workshop for All Staff</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dirty="0">
                          <a:latin typeface="+mj-lt"/>
                        </a:rPr>
                        <a:t>Entrepreneurial</a:t>
                      </a:r>
                      <a:r>
                        <a:rPr lang="id-ID" baseline="0" dirty="0">
                          <a:latin typeface="+mj-lt"/>
                        </a:rPr>
                        <a:t> Pitching Training Program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id-ID"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42900" indent="-342900" algn="l">
                        <a:buFont typeface="+mj-lt"/>
                        <a:buAutoNum type="arabicPeriod"/>
                      </a:pPr>
                      <a:r>
                        <a:rPr lang="id-ID" dirty="0">
                          <a:latin typeface="+mj-lt"/>
                        </a:rPr>
                        <a:t>Entrepreneurial Workshop and Pitching</a:t>
                      </a:r>
                      <a:r>
                        <a:rPr lang="id-ID" baseline="0" dirty="0">
                          <a:latin typeface="+mj-lt"/>
                        </a:rPr>
                        <a:t> Training Program for All Staff</a:t>
                      </a:r>
                      <a:r>
                        <a:rPr lang="en-US" dirty="0"/>
                        <a:t> are held regularly once every year</a:t>
                      </a:r>
                      <a:endParaRPr lang="id-ID" dirty="0"/>
                    </a:p>
                    <a:p>
                      <a:pPr marL="342900" indent="-342900" algn="l">
                        <a:buFont typeface="+mj-lt"/>
                        <a:buAutoNum type="arabicPeriod"/>
                      </a:pPr>
                      <a:r>
                        <a:rPr lang="id-ID" baseline="0" dirty="0">
                          <a:latin typeface="+mj-lt"/>
                        </a:rPr>
                        <a:t>All staff take turns to take part in all training</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70294">
                <a:tc vMerge="1">
                  <a:txBody>
                    <a:bodyPr/>
                    <a:lstStyle/>
                    <a:p>
                      <a:endParaRPr lang="id-ID"/>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kern="1200" baseline="0" dirty="0">
                          <a:solidFill>
                            <a:schemeClr val="tx1"/>
                          </a:solidFill>
                          <a:effectLst/>
                          <a:latin typeface="+mj-lt"/>
                          <a:ea typeface="+mn-ea"/>
                          <a:cs typeface="+mn-cs"/>
                          <a:sym typeface="Wingdings" pitchFamily="2" charset="2"/>
                        </a:rPr>
                        <a:t>Work in Group for</a:t>
                      </a: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r>
                        <a:rPr lang="id-ID" sz="1800" kern="1200" baseline="0" dirty="0">
                          <a:solidFill>
                            <a:schemeClr val="tx1"/>
                          </a:solidFill>
                          <a:effectLst/>
                          <a:latin typeface="+mj-lt"/>
                          <a:ea typeface="+mn-ea"/>
                          <a:cs typeface="+mn-cs"/>
                          <a:sym typeface="Wingdings" pitchFamily="2" charset="2"/>
                        </a:rPr>
                        <a:t>Structured movement</a:t>
                      </a: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r>
                        <a:rPr lang="id-ID" sz="1800" kern="1200" baseline="0" dirty="0">
                          <a:solidFill>
                            <a:schemeClr val="tx1"/>
                          </a:solidFill>
                          <a:effectLst/>
                          <a:latin typeface="+mj-lt"/>
                          <a:ea typeface="+mn-ea"/>
                          <a:cs typeface="+mn-cs"/>
                          <a:sym typeface="Wingdings" pitchFamily="2" charset="2"/>
                        </a:rPr>
                        <a:t>Structured driving force</a:t>
                      </a: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r>
                        <a:rPr lang="id-ID" sz="1800" kern="1200" baseline="0" dirty="0">
                          <a:solidFill>
                            <a:schemeClr val="tx1"/>
                          </a:solidFill>
                          <a:effectLst/>
                          <a:latin typeface="+mj-lt"/>
                          <a:ea typeface="+mn-ea"/>
                          <a:cs typeface="+mn-cs"/>
                          <a:sym typeface="Wingdings" pitchFamily="2" charset="2"/>
                        </a:rPr>
                        <a:t>Sharing knowledge</a:t>
                      </a: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endParaRPr lang="id-ID" sz="1800" kern="1200" baseline="0" dirty="0">
                        <a:solidFill>
                          <a:schemeClr val="tx1"/>
                        </a:solidFill>
                        <a:effectLst/>
                        <a:latin typeface="+mj-lt"/>
                        <a:ea typeface="+mn-ea"/>
                        <a:cs typeface="+mn-cs"/>
                        <a:sym typeface="Wingdings" pitchFamily="2" charset="2"/>
                      </a:endParaRP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endParaRPr lang="id-ID" sz="1800" kern="1200" baseline="0" dirty="0">
                        <a:solidFill>
                          <a:schemeClr val="tx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dirty="0">
                          <a:latin typeface="+mj-lt"/>
                        </a:rPr>
                        <a:t>Building</a:t>
                      </a:r>
                      <a:r>
                        <a:rPr lang="id-ID" baseline="0" dirty="0">
                          <a:latin typeface="+mj-lt"/>
                        </a:rPr>
                        <a:t> </a:t>
                      </a:r>
                      <a:r>
                        <a:rPr lang="id-ID" dirty="0">
                          <a:latin typeface="+mj-lt"/>
                        </a:rPr>
                        <a:t>Advanced</a:t>
                      </a:r>
                      <a:r>
                        <a:rPr lang="id-ID" baseline="0" dirty="0">
                          <a:latin typeface="+mj-lt"/>
                        </a:rPr>
                        <a:t> Learning Centre for Entrepreneurship Study</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Entrepreneurial Discussion Group “Young and Restless”</a:t>
                      </a:r>
                    </a:p>
                    <a:p>
                      <a:pPr marL="342900" indent="-342900" algn="l">
                        <a:buFont typeface="+mj-lt"/>
                        <a:buAutoNum type="arabicPeriod" startAt="4"/>
                      </a:pP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indent="-342900" algn="l">
                        <a:buFont typeface="+mj-lt"/>
                        <a:buAutoNum type="arabicPeriod"/>
                      </a:pPr>
                      <a:r>
                        <a:rPr lang="id-ID" dirty="0">
                          <a:latin typeface="+mj-lt"/>
                        </a:rPr>
                        <a:t>There</a:t>
                      </a:r>
                      <a:r>
                        <a:rPr lang="id-ID" baseline="0" dirty="0">
                          <a:latin typeface="+mj-lt"/>
                        </a:rPr>
                        <a:t> is entrepreneurial movement layout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1800" kern="1200" dirty="0">
                          <a:solidFill>
                            <a:schemeClr val="tx1"/>
                          </a:solidFill>
                          <a:latin typeface="+mn-lt"/>
                          <a:ea typeface="+mn-ea"/>
                          <a:cs typeface="+mn-cs"/>
                        </a:rPr>
                        <a:t>There</a:t>
                      </a:r>
                      <a:r>
                        <a:rPr lang="id-ID" sz="1800" kern="1200" baseline="0" dirty="0">
                          <a:solidFill>
                            <a:schemeClr val="tx1"/>
                          </a:solidFill>
                          <a:latin typeface="+mn-lt"/>
                          <a:ea typeface="+mn-ea"/>
                          <a:cs typeface="+mn-cs"/>
                        </a:rPr>
                        <a:t> is entrepreneurial society</a:t>
                      </a:r>
                    </a:p>
                    <a:p>
                      <a:pPr marL="342900" indent="-342900" algn="l">
                        <a:buFont typeface="+mj-lt"/>
                        <a:buAutoNum type="arabicPeriod"/>
                      </a:pPr>
                      <a:endParaRPr lang="id-ID" baseline="0" dirty="0">
                        <a:latin typeface="+mj-lt"/>
                      </a:endParaRPr>
                    </a:p>
                    <a:p>
                      <a:pPr marL="342900" indent="-342900" algn="l">
                        <a:buFont typeface="+mj-lt"/>
                        <a:buAutoNum type="arabicPeriod"/>
                      </a:pPr>
                      <a:endParaRPr lang="en-US" dirty="0">
                        <a:latin typeface="+mj-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728" y="5869214"/>
            <a:ext cx="988786" cy="988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2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lstStyle/>
          <a:p>
            <a:pPr algn="l"/>
            <a:r>
              <a:rPr lang="id-ID" sz="2800" b="1" dirty="0">
                <a:solidFill>
                  <a:schemeClr val="tx1"/>
                </a:solidFill>
              </a:rPr>
              <a:t>ENTREPRENEURIAL TEACHING AND LEARNING</a:t>
            </a:r>
          </a:p>
        </p:txBody>
      </p:sp>
    </p:spTree>
    <p:extLst>
      <p:ext uri="{BB962C8B-B14F-4D97-AF65-F5344CB8AC3E}">
        <p14:creationId xmlns:p14="http://schemas.microsoft.com/office/powerpoint/2010/main" val="426035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626"/>
            <a:ext cx="12192000" cy="6096001"/>
          </a:xfrm>
          <a:prstGeom prst="rect">
            <a:avLst/>
          </a:prstGeom>
        </p:spPr>
      </p:pic>
    </p:spTree>
    <p:extLst>
      <p:ext uri="{BB962C8B-B14F-4D97-AF65-F5344CB8AC3E}">
        <p14:creationId xmlns:p14="http://schemas.microsoft.com/office/powerpoint/2010/main" val="385829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776" y="0"/>
            <a:ext cx="10058400" cy="6858000"/>
          </a:xfrm>
          <a:prstGeom prst="rect">
            <a:avLst/>
          </a:prstGeom>
        </p:spPr>
      </p:pic>
    </p:spTree>
    <p:extLst>
      <p:ext uri="{BB962C8B-B14F-4D97-AF65-F5344CB8AC3E}">
        <p14:creationId xmlns:p14="http://schemas.microsoft.com/office/powerpoint/2010/main" val="217275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fontScale="90000"/>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ENTREPRENEURIAL TEACHING AND LEARNING</a:t>
            </a:r>
            <a:endParaRPr lang="en-US"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585779496"/>
              </p:ext>
            </p:extLst>
          </p:nvPr>
        </p:nvGraphicFramePr>
        <p:xfrm>
          <a:off x="913775" y="1430945"/>
          <a:ext cx="10364451" cy="5400040"/>
        </p:xfrm>
        <a:graphic>
          <a:graphicData uri="http://schemas.openxmlformats.org/drawingml/2006/table">
            <a:tbl>
              <a:tblPr firstRow="1" bandRow="1">
                <a:tableStyleId>{0E3FDE45-AF77-4B5C-9715-49D594BDF05E}</a:tableStyleId>
              </a:tblPr>
              <a:tblGrid>
                <a:gridCol w="527565">
                  <a:extLst>
                    <a:ext uri="{9D8B030D-6E8A-4147-A177-3AD203B41FA5}">
                      <a16:colId xmlns:a16="http://schemas.microsoft.com/office/drawing/2014/main" val="2490921086"/>
                    </a:ext>
                  </a:extLst>
                </a:gridCol>
                <a:gridCol w="2090158">
                  <a:extLst>
                    <a:ext uri="{9D8B030D-6E8A-4147-A177-3AD203B41FA5}">
                      <a16:colId xmlns:a16="http://schemas.microsoft.com/office/drawing/2014/main" val="1368979517"/>
                    </a:ext>
                  </a:extLst>
                </a:gridCol>
                <a:gridCol w="2356684">
                  <a:extLst>
                    <a:ext uri="{9D8B030D-6E8A-4147-A177-3AD203B41FA5}">
                      <a16:colId xmlns:a16="http://schemas.microsoft.com/office/drawing/2014/main" val="3908013910"/>
                    </a:ext>
                  </a:extLst>
                </a:gridCol>
                <a:gridCol w="2660073">
                  <a:extLst>
                    <a:ext uri="{9D8B030D-6E8A-4147-A177-3AD203B41FA5}">
                      <a16:colId xmlns:a16="http://schemas.microsoft.com/office/drawing/2014/main" val="1604433936"/>
                    </a:ext>
                  </a:extLst>
                </a:gridCol>
                <a:gridCol w="2729971">
                  <a:extLst>
                    <a:ext uri="{9D8B030D-6E8A-4147-A177-3AD203B41FA5}">
                      <a16:colId xmlns:a16="http://schemas.microsoft.com/office/drawing/2014/main" val="3844140994"/>
                    </a:ext>
                  </a:extLst>
                </a:gridCol>
              </a:tblGrid>
              <a:tr h="370840">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370840">
                <a:tc rowSpan="3">
                  <a:txBody>
                    <a:bodyPr/>
                    <a:lstStyle/>
                    <a:p>
                      <a:pPr algn="ctr"/>
                      <a:r>
                        <a:rPr lang="id-ID" b="1" dirty="0"/>
                        <a:t>1</a:t>
                      </a:r>
                      <a:endParaRPr lang="en-US" b="1" dirty="0"/>
                    </a:p>
                  </a:txBody>
                  <a:tcPr anchor="ctr"/>
                </a:tc>
                <a:tc rowSpan="3">
                  <a:txBody>
                    <a:bodyPr/>
                    <a:lstStyle/>
                    <a:p>
                      <a:pPr marL="285750" indent="-285750" algn="l">
                        <a:buFont typeface="Arial"/>
                        <a:buChar char="•"/>
                      </a:pPr>
                      <a:r>
                        <a:rPr lang="en-US" dirty="0"/>
                        <a:t>The HEI provides diverse formal learning opportunities to develop entrepreneurial mindsets and skills.</a:t>
                      </a:r>
                    </a:p>
                    <a:p>
                      <a:pPr algn="l"/>
                      <a:endParaRPr lang="en-US" dirty="0"/>
                    </a:p>
                    <a:p>
                      <a:pPr marL="285750" indent="-285750" algn="l">
                        <a:buFont typeface="Arial"/>
                        <a:buChar char="•"/>
                      </a:pPr>
                      <a:r>
                        <a:rPr lang="en-US" dirty="0"/>
                        <a:t>The HEI validates entrepreneurial learning outcomes which drives the design and execution of the entrepreneurial curriculum</a:t>
                      </a:r>
                    </a:p>
                  </a:txBody>
                  <a:tcPr anchor="ctr"/>
                </a:tc>
                <a:tc rowSpan="3">
                  <a:txBody>
                    <a:bodyPr/>
                    <a:lstStyle/>
                    <a:p>
                      <a:pPr marL="0" indent="0" algn="l"/>
                      <a:r>
                        <a:rPr lang="en-US" dirty="0"/>
                        <a:t>Improving and Perfecting</a:t>
                      </a:r>
                      <a:r>
                        <a:rPr lang="en-US" baseline="0" dirty="0"/>
                        <a:t> the University’s </a:t>
                      </a:r>
                      <a:r>
                        <a:rPr lang="en-US" dirty="0"/>
                        <a:t>Entrepreneurship</a:t>
                      </a:r>
                      <a:r>
                        <a:rPr lang="en-US" baseline="0" dirty="0"/>
                        <a:t> </a:t>
                      </a:r>
                      <a:r>
                        <a:rPr lang="en-US" dirty="0"/>
                        <a:t>Curriculum especially</a:t>
                      </a:r>
                      <a:r>
                        <a:rPr lang="en-US" baseline="0" dirty="0"/>
                        <a:t> for first two subjects of Entrepreneurship 1 and 2</a:t>
                      </a:r>
                      <a:endParaRPr lang="en-US" dirty="0"/>
                    </a:p>
                  </a:txBody>
                  <a:tcPr anchor="ctr"/>
                </a:tc>
                <a:tc>
                  <a:txBody>
                    <a:bodyPr/>
                    <a:lstStyle/>
                    <a:p>
                      <a:pPr algn="l"/>
                      <a:r>
                        <a:rPr lang="en-US" baseline="0" dirty="0"/>
                        <a:t>provide proper and intensive training for lecturers who’s not from Entrepreneurship background before teaching entrepreneurship 1 and 2</a:t>
                      </a:r>
                      <a:endParaRPr lang="en-US" dirty="0"/>
                    </a:p>
                  </a:txBody>
                  <a:tcPr/>
                </a:tc>
                <a:tc>
                  <a:txBody>
                    <a:bodyPr/>
                    <a:lstStyle/>
                    <a:p>
                      <a:pPr algn="l"/>
                      <a:r>
                        <a:rPr lang="en-US" dirty="0"/>
                        <a:t>Lecturers who</a:t>
                      </a:r>
                      <a:r>
                        <a:rPr lang="en-US" baseline="0" dirty="0"/>
                        <a:t> assigned to teach entrepreneurship 1 and 2 knows exactly how to run the class which intent to develop entrepreneurial mindset and skills of students.</a:t>
                      </a:r>
                      <a:endParaRPr lang="en-US" dirty="0"/>
                    </a:p>
                  </a:txBody>
                  <a:tcPr/>
                </a:tc>
                <a:extLst>
                  <a:ext uri="{0D108BD9-81ED-4DB2-BD59-A6C34878D82A}">
                    <a16:rowId xmlns:a16="http://schemas.microsoft.com/office/drawing/2014/main" val="935449107"/>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en-US" dirty="0"/>
                        <a:t>Exposing</a:t>
                      </a:r>
                      <a:r>
                        <a:rPr lang="en-US" baseline="0" dirty="0"/>
                        <a:t> current entrepreneurial life (start-up phenomenon and SME) to Entrepreneurship 1 and 2 lecturers</a:t>
                      </a:r>
                      <a:endParaRPr lang="en-US" dirty="0"/>
                    </a:p>
                  </a:txBody>
                  <a:tcPr/>
                </a:tc>
                <a:tc>
                  <a:txBody>
                    <a:bodyPr/>
                    <a:lstStyle/>
                    <a:p>
                      <a:pPr algn="l"/>
                      <a:r>
                        <a:rPr lang="en-US" dirty="0"/>
                        <a:t>Lecturers are</a:t>
                      </a:r>
                      <a:r>
                        <a:rPr lang="en-US" baseline="0" dirty="0"/>
                        <a:t> expected to have sufficient knowledge about entrepreneurship practices and able to deliver it to the students in a well manner.</a:t>
                      </a:r>
                      <a:endParaRPr lang="en-US" dirty="0"/>
                    </a:p>
                  </a:txBody>
                  <a:tcPr/>
                </a:tc>
                <a:extLst>
                  <a:ext uri="{0D108BD9-81ED-4DB2-BD59-A6C34878D82A}">
                    <a16:rowId xmlns:a16="http://schemas.microsoft.com/office/drawing/2014/main" val="1353394707"/>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021264795"/>
                  </a:ext>
                </a:extLst>
              </a:tr>
            </a:tbl>
          </a:graphicData>
        </a:graphic>
      </p:graphicFrame>
    </p:spTree>
    <p:extLst>
      <p:ext uri="{BB962C8B-B14F-4D97-AF65-F5344CB8AC3E}">
        <p14:creationId xmlns:p14="http://schemas.microsoft.com/office/powerpoint/2010/main" val="2781073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fontScale="90000"/>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ENTREPRENEURIAL TEACHING AND LEARNING</a:t>
            </a:r>
            <a:endParaRPr lang="en-US"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206836537"/>
              </p:ext>
            </p:extLst>
          </p:nvPr>
        </p:nvGraphicFramePr>
        <p:xfrm>
          <a:off x="913775" y="1430945"/>
          <a:ext cx="10364451" cy="5400040"/>
        </p:xfrm>
        <a:graphic>
          <a:graphicData uri="http://schemas.openxmlformats.org/drawingml/2006/table">
            <a:tbl>
              <a:tblPr firstRow="1" bandRow="1">
                <a:tableStyleId>{0E3FDE45-AF77-4B5C-9715-49D594BDF05E}</a:tableStyleId>
              </a:tblPr>
              <a:tblGrid>
                <a:gridCol w="527565">
                  <a:extLst>
                    <a:ext uri="{9D8B030D-6E8A-4147-A177-3AD203B41FA5}">
                      <a16:colId xmlns:a16="http://schemas.microsoft.com/office/drawing/2014/main" val="2490921086"/>
                    </a:ext>
                  </a:extLst>
                </a:gridCol>
                <a:gridCol w="2090158">
                  <a:extLst>
                    <a:ext uri="{9D8B030D-6E8A-4147-A177-3AD203B41FA5}">
                      <a16:colId xmlns:a16="http://schemas.microsoft.com/office/drawing/2014/main" val="1368979517"/>
                    </a:ext>
                  </a:extLst>
                </a:gridCol>
                <a:gridCol w="2356684">
                  <a:extLst>
                    <a:ext uri="{9D8B030D-6E8A-4147-A177-3AD203B41FA5}">
                      <a16:colId xmlns:a16="http://schemas.microsoft.com/office/drawing/2014/main" val="3908013910"/>
                    </a:ext>
                  </a:extLst>
                </a:gridCol>
                <a:gridCol w="2660073">
                  <a:extLst>
                    <a:ext uri="{9D8B030D-6E8A-4147-A177-3AD203B41FA5}">
                      <a16:colId xmlns:a16="http://schemas.microsoft.com/office/drawing/2014/main" val="1604433936"/>
                    </a:ext>
                  </a:extLst>
                </a:gridCol>
                <a:gridCol w="2729971">
                  <a:extLst>
                    <a:ext uri="{9D8B030D-6E8A-4147-A177-3AD203B41FA5}">
                      <a16:colId xmlns:a16="http://schemas.microsoft.com/office/drawing/2014/main" val="3844140994"/>
                    </a:ext>
                  </a:extLst>
                </a:gridCol>
              </a:tblGrid>
              <a:tr h="370840">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370840">
                <a:tc rowSpan="4">
                  <a:txBody>
                    <a:bodyPr/>
                    <a:lstStyle/>
                    <a:p>
                      <a:pPr algn="ctr"/>
                      <a:r>
                        <a:rPr lang="id-ID" b="1" dirty="0"/>
                        <a:t>2</a:t>
                      </a:r>
                      <a:endParaRPr lang="en-US" b="1" dirty="0"/>
                    </a:p>
                  </a:txBody>
                  <a:tcPr anchor="ctr"/>
                </a:tc>
                <a:tc rowSpan="4">
                  <a:txBody>
                    <a:bodyPr/>
                    <a:lstStyle/>
                    <a:p>
                      <a:pPr marL="285750" indent="-285750" algn="l">
                        <a:buFont typeface="Arial"/>
                        <a:buChar char="•"/>
                      </a:pPr>
                      <a:r>
                        <a:rPr lang="en-US" dirty="0"/>
                        <a:t>The HEI provides diverse informal learning opportunities and experiences to stimulate the development of entrepreneurial mindsets and skills.</a:t>
                      </a:r>
                    </a:p>
                    <a:p>
                      <a:pPr algn="l"/>
                      <a:endParaRPr lang="en-US" dirty="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dirty="0"/>
                        <a:t>Results of entrepreneurship research are integrated into the entrepreneurial education offer.</a:t>
                      </a:r>
                    </a:p>
                  </a:txBody>
                  <a:tcPr/>
                </a:tc>
                <a:tc rowSpan="2">
                  <a:txBody>
                    <a:bodyPr/>
                    <a:lstStyle/>
                    <a:p>
                      <a:pPr marL="0" indent="0" algn="l"/>
                      <a:r>
                        <a:rPr lang="en-US" dirty="0"/>
                        <a:t>Disseminating information</a:t>
                      </a:r>
                      <a:r>
                        <a:rPr lang="en-US" baseline="0" dirty="0"/>
                        <a:t> of entrepreneurship event (competition) to the whole university (across major)</a:t>
                      </a:r>
                      <a:endParaRPr lang="en-US" dirty="0"/>
                    </a:p>
                  </a:txBody>
                  <a:tcPr/>
                </a:tc>
                <a:tc rowSpan="2">
                  <a:txBody>
                    <a:bodyPr/>
                    <a:lstStyle/>
                    <a:p>
                      <a:pPr algn="l"/>
                      <a:r>
                        <a:rPr lang="en-US" dirty="0"/>
                        <a:t>Create</a:t>
                      </a:r>
                      <a:r>
                        <a:rPr lang="en-US" baseline="0" dirty="0"/>
                        <a:t> Entrepreneurship related</a:t>
                      </a:r>
                      <a:r>
                        <a:rPr lang="en-US" dirty="0"/>
                        <a:t> competition within University with across discipline/major involvement</a:t>
                      </a:r>
                    </a:p>
                  </a:txBody>
                  <a:tcPr/>
                </a:tc>
                <a:tc>
                  <a:txBody>
                    <a:bodyPr/>
                    <a:lstStyle/>
                    <a:p>
                      <a:pPr algn="l"/>
                      <a:r>
                        <a:rPr lang="en-US" dirty="0"/>
                        <a:t>Number of student groups,</a:t>
                      </a:r>
                      <a:r>
                        <a:rPr lang="en-US" baseline="0" dirty="0"/>
                        <a:t> staff, and lecturers with multi discipline members</a:t>
                      </a:r>
                      <a:endParaRPr lang="en-US" dirty="0"/>
                    </a:p>
                  </a:txBody>
                  <a:tcPr/>
                </a:tc>
                <a:extLst>
                  <a:ext uri="{0D108BD9-81ED-4DB2-BD59-A6C34878D82A}">
                    <a16:rowId xmlns:a16="http://schemas.microsoft.com/office/drawing/2014/main" val="935449107"/>
                  </a:ext>
                </a:extLst>
              </a:tr>
              <a:tr h="74168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pPr algn="l"/>
                      <a:endParaRPr lang="en-US" dirty="0"/>
                    </a:p>
                  </a:txBody>
                  <a:tcPr/>
                </a:tc>
                <a:tc>
                  <a:txBody>
                    <a:bodyPr/>
                    <a:lstStyle/>
                    <a:p>
                      <a:pPr algn="l"/>
                      <a:r>
                        <a:rPr lang="en-US" dirty="0"/>
                        <a:t>Creation and realization 3 High value</a:t>
                      </a:r>
                      <a:r>
                        <a:rPr lang="en-US" baseline="0" dirty="0"/>
                        <a:t> ideas of start up per year</a:t>
                      </a:r>
                      <a:endParaRPr lang="en-US" dirty="0"/>
                    </a:p>
                  </a:txBody>
                  <a:tcPr/>
                </a:tc>
                <a:extLst>
                  <a:ext uri="{0D108BD9-81ED-4DB2-BD59-A6C34878D82A}">
                    <a16:rowId xmlns:a16="http://schemas.microsoft.com/office/drawing/2014/main" val="1353394707"/>
                  </a:ext>
                </a:extLst>
              </a:tr>
              <a:tr h="370840">
                <a:tc vMerge="1">
                  <a:txBody>
                    <a:bodyPr/>
                    <a:lstStyle/>
                    <a:p>
                      <a:endParaRPr lang="en-US" dirty="0"/>
                    </a:p>
                  </a:txBody>
                  <a:tcPr/>
                </a:tc>
                <a:tc vMerge="1">
                  <a:txBody>
                    <a:bodyPr/>
                    <a:lstStyle/>
                    <a:p>
                      <a:endParaRPr lang="en-US" dirty="0"/>
                    </a:p>
                  </a:txBody>
                  <a:tcPr/>
                </a:tc>
                <a:tc>
                  <a:txBody>
                    <a:bodyPr/>
                    <a:lstStyle/>
                    <a:p>
                      <a:pPr algn="l"/>
                      <a:r>
                        <a:rPr lang="en-US" dirty="0"/>
                        <a:t>Conducting routine</a:t>
                      </a:r>
                      <a:r>
                        <a:rPr lang="en-US" baseline="0" dirty="0"/>
                        <a:t> activity in form of sharing session with successful entrepreneur as a source to share knowledge, ideas, or even the latest research</a:t>
                      </a:r>
                      <a:endParaRPr lang="en-US" dirty="0"/>
                    </a:p>
                  </a:txBody>
                  <a:tcPr/>
                </a:tc>
                <a:tc>
                  <a:txBody>
                    <a:bodyPr/>
                    <a:lstStyle/>
                    <a:p>
                      <a:pPr algn="l"/>
                      <a:r>
                        <a:rPr lang="en-US" dirty="0"/>
                        <a:t>Utilize the Business Incubator as the host for such event </a:t>
                      </a:r>
                    </a:p>
                  </a:txBody>
                  <a:tcPr/>
                </a:tc>
                <a:tc>
                  <a:txBody>
                    <a:bodyPr/>
                    <a:lstStyle/>
                    <a:p>
                      <a:pPr algn="l"/>
                      <a:r>
                        <a:rPr lang="en-US" dirty="0"/>
                        <a:t>Successfully conduct at least one “TALKS” in one month with successful entrepreneur as sources</a:t>
                      </a:r>
                    </a:p>
                  </a:txBody>
                  <a:tcPr/>
                </a:tc>
                <a:extLst>
                  <a:ext uri="{0D108BD9-81ED-4DB2-BD59-A6C34878D82A}">
                    <a16:rowId xmlns:a16="http://schemas.microsoft.com/office/drawing/2014/main" val="729392036"/>
                  </a:ext>
                </a:extLst>
              </a:tr>
              <a:tr h="741680">
                <a:tc vMerge="1">
                  <a:txBody>
                    <a:bodyPr/>
                    <a:lstStyle/>
                    <a:p>
                      <a:endParaRPr lang="en-US" dirty="0"/>
                    </a:p>
                  </a:txBody>
                  <a:tcPr/>
                </a:tc>
                <a:tc vMerge="1">
                  <a:txBody>
                    <a:bodyPr/>
                    <a:lstStyle/>
                    <a:p>
                      <a:endParaRPr lang="en-US" dirty="0"/>
                    </a:p>
                  </a:txBody>
                  <a:tcPr/>
                </a:tc>
                <a:tc>
                  <a:txBody>
                    <a:bodyPr/>
                    <a:lstStyle/>
                    <a:p>
                      <a:pPr algn="l"/>
                      <a:r>
                        <a:rPr lang="en-US" dirty="0"/>
                        <a:t>Build and develop technical team for the Business Incubator.</a:t>
                      </a:r>
                    </a:p>
                  </a:txBody>
                  <a:tcPr/>
                </a:tc>
                <a:tc>
                  <a:txBody>
                    <a:bodyPr/>
                    <a:lstStyle/>
                    <a:p>
                      <a:pPr algn="l"/>
                      <a:r>
                        <a:rPr lang="en-US" dirty="0"/>
                        <a:t>Open</a:t>
                      </a:r>
                      <a:r>
                        <a:rPr lang="en-US" baseline="0" dirty="0"/>
                        <a:t> recruitment for students, staff, and lecturers who interested in running Business Incubator</a:t>
                      </a:r>
                      <a:endParaRPr lang="en-US" dirty="0"/>
                    </a:p>
                  </a:txBody>
                  <a:tcPr/>
                </a:tc>
                <a:tc>
                  <a:txBody>
                    <a:bodyPr/>
                    <a:lstStyle/>
                    <a:p>
                      <a:pPr algn="l"/>
                      <a:r>
                        <a:rPr lang="en-US" dirty="0"/>
                        <a:t>Number of students who has</a:t>
                      </a:r>
                      <a:r>
                        <a:rPr lang="en-US" baseline="0" dirty="0"/>
                        <a:t> experience in running a business incubator. Especially for students.</a:t>
                      </a:r>
                      <a:endParaRPr lang="en-US" dirty="0"/>
                    </a:p>
                  </a:txBody>
                  <a:tcPr/>
                </a:tc>
                <a:extLst>
                  <a:ext uri="{0D108BD9-81ED-4DB2-BD59-A6C34878D82A}">
                    <a16:rowId xmlns:a16="http://schemas.microsoft.com/office/drawing/2014/main" val="349684946"/>
                  </a:ext>
                </a:extLst>
              </a:tr>
            </a:tbl>
          </a:graphicData>
        </a:graphic>
      </p:graphicFrame>
    </p:spTree>
    <p:extLst>
      <p:ext uri="{BB962C8B-B14F-4D97-AF65-F5344CB8AC3E}">
        <p14:creationId xmlns:p14="http://schemas.microsoft.com/office/powerpoint/2010/main" val="18887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GITA ERASMUS\GITA ERASMUS\Action Plan\Area 2\cha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62" y="1062680"/>
            <a:ext cx="11192132" cy="559606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79AB903-BAF4-402A-8676-1DC85B0505CF}"/>
              </a:ext>
            </a:extLst>
          </p:cNvPr>
          <p:cNvSpPr>
            <a:spLocks noGrp="1"/>
          </p:cNvSpPr>
          <p:nvPr>
            <p:ph type="title"/>
          </p:nvPr>
        </p:nvSpPr>
        <p:spPr>
          <a:xfrm>
            <a:off x="913775" y="261295"/>
            <a:ext cx="10364451" cy="933196"/>
          </a:xfrm>
        </p:spPr>
        <p:txBody>
          <a:bodyPr>
            <a:normAutofit/>
          </a:bodyPr>
          <a:lstStyle/>
          <a:p>
            <a:r>
              <a:rPr lang="id-ID" sz="3200" dirty="0"/>
              <a:t>seven DIMENSION for self-assessment</a:t>
            </a:r>
            <a:endParaRPr lang="en-US" b="1" dirty="0"/>
          </a:p>
        </p:txBody>
      </p:sp>
      <p:sp>
        <p:nvSpPr>
          <p:cNvPr id="2" name="TextBox 1"/>
          <p:cNvSpPr txBox="1"/>
          <p:nvPr/>
        </p:nvSpPr>
        <p:spPr>
          <a:xfrm>
            <a:off x="9312965" y="1289333"/>
            <a:ext cx="2129722" cy="369332"/>
          </a:xfrm>
          <a:prstGeom prst="rect">
            <a:avLst/>
          </a:prstGeom>
          <a:noFill/>
        </p:spPr>
        <p:txBody>
          <a:bodyPr wrap="none" rtlCol="0">
            <a:spAutoFit/>
          </a:bodyPr>
          <a:lstStyle/>
          <a:p>
            <a:r>
              <a:rPr lang="en-US" dirty="0"/>
              <a:t>Registered User: 316</a:t>
            </a:r>
          </a:p>
        </p:txBody>
      </p:sp>
    </p:spTree>
    <p:extLst>
      <p:ext uri="{BB962C8B-B14F-4D97-AF65-F5344CB8AC3E}">
        <p14:creationId xmlns:p14="http://schemas.microsoft.com/office/powerpoint/2010/main" val="231565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fontScale="90000"/>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ENTREPRENEURIAL TEACHING AND LEARNING</a:t>
            </a:r>
            <a:endParaRPr lang="en-US"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1163523094"/>
              </p:ext>
            </p:extLst>
          </p:nvPr>
        </p:nvGraphicFramePr>
        <p:xfrm>
          <a:off x="913775" y="1430945"/>
          <a:ext cx="10364451" cy="5389880"/>
        </p:xfrm>
        <a:graphic>
          <a:graphicData uri="http://schemas.openxmlformats.org/drawingml/2006/table">
            <a:tbl>
              <a:tblPr firstRow="1" bandRow="1">
                <a:tableStyleId>{0E3FDE45-AF77-4B5C-9715-49D594BDF05E}</a:tableStyleId>
              </a:tblPr>
              <a:tblGrid>
                <a:gridCol w="527565">
                  <a:extLst>
                    <a:ext uri="{9D8B030D-6E8A-4147-A177-3AD203B41FA5}">
                      <a16:colId xmlns:a16="http://schemas.microsoft.com/office/drawing/2014/main" val="2490921086"/>
                    </a:ext>
                  </a:extLst>
                </a:gridCol>
                <a:gridCol w="2090158">
                  <a:extLst>
                    <a:ext uri="{9D8B030D-6E8A-4147-A177-3AD203B41FA5}">
                      <a16:colId xmlns:a16="http://schemas.microsoft.com/office/drawing/2014/main" val="1368979517"/>
                    </a:ext>
                  </a:extLst>
                </a:gridCol>
                <a:gridCol w="2356684">
                  <a:extLst>
                    <a:ext uri="{9D8B030D-6E8A-4147-A177-3AD203B41FA5}">
                      <a16:colId xmlns:a16="http://schemas.microsoft.com/office/drawing/2014/main" val="3908013910"/>
                    </a:ext>
                  </a:extLst>
                </a:gridCol>
                <a:gridCol w="2660073">
                  <a:extLst>
                    <a:ext uri="{9D8B030D-6E8A-4147-A177-3AD203B41FA5}">
                      <a16:colId xmlns:a16="http://schemas.microsoft.com/office/drawing/2014/main" val="1604433936"/>
                    </a:ext>
                  </a:extLst>
                </a:gridCol>
                <a:gridCol w="2729971">
                  <a:extLst>
                    <a:ext uri="{9D8B030D-6E8A-4147-A177-3AD203B41FA5}">
                      <a16:colId xmlns:a16="http://schemas.microsoft.com/office/drawing/2014/main" val="3844140994"/>
                    </a:ext>
                  </a:extLst>
                </a:gridCol>
              </a:tblGrid>
              <a:tr h="370840">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370840">
                <a:tc rowSpan="3">
                  <a:txBody>
                    <a:bodyPr/>
                    <a:lstStyle/>
                    <a:p>
                      <a:pPr algn="ctr"/>
                      <a:r>
                        <a:rPr lang="id-ID" b="1" dirty="0"/>
                        <a:t>3</a:t>
                      </a:r>
                      <a:endParaRPr lang="en-US" b="1" dirty="0"/>
                    </a:p>
                  </a:txBody>
                  <a:tcPr anchor="ctr"/>
                </a:tc>
                <a:tc rowSpan="3">
                  <a:txBody>
                    <a:bodyPr/>
                    <a:lstStyle/>
                    <a:p>
                      <a:pPr marL="285750" indent="-285750" algn="l">
                        <a:buFont typeface="Arial"/>
                        <a:buChar char="•"/>
                      </a:pPr>
                      <a:r>
                        <a:rPr lang="en-US" dirty="0"/>
                        <a:t>The HEI co-designs and delivers the curriculum with external stakeholders.</a:t>
                      </a:r>
                    </a:p>
                  </a:txBody>
                  <a:tcPr anchor="ctr"/>
                </a:tc>
                <a:tc rowSpan="2">
                  <a:txBody>
                    <a:bodyPr/>
                    <a:lstStyle/>
                    <a:p>
                      <a:pPr marL="0" indent="0" algn="l"/>
                      <a:r>
                        <a:rPr lang="en-US" dirty="0"/>
                        <a:t>increase</a:t>
                      </a:r>
                      <a:r>
                        <a:rPr lang="en-US" baseline="0" dirty="0"/>
                        <a:t> involvement of Existing Business Accelerator and/or industry to formulate and deliver entrepreneurship curriculum (Mindset and Idea)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Accelerate partnership with external stakeholders especially business accelerator, company, and financial institution in regards to co-create entrepreneurship</a:t>
                      </a:r>
                      <a:r>
                        <a:rPr lang="en-US" baseline="0" dirty="0"/>
                        <a:t> curriculum</a:t>
                      </a:r>
                      <a:endParaRPr lang="en-US" dirty="0"/>
                    </a:p>
                    <a:p>
                      <a:pPr algn="l"/>
                      <a:endParaRPr lang="en-US" dirty="0"/>
                    </a:p>
                  </a:txBody>
                  <a:tcPr/>
                </a:tc>
                <a:tc rowSpan="3">
                  <a:txBody>
                    <a:bodyPr/>
                    <a:lstStyle/>
                    <a:p>
                      <a:pPr algn="l"/>
                      <a:r>
                        <a:rPr lang="en-US" dirty="0"/>
                        <a:t>Mix delivery between external source and lecturer with certain proportion in one semester for all</a:t>
                      </a:r>
                      <a:r>
                        <a:rPr lang="en-US" baseline="0" dirty="0"/>
                        <a:t> </a:t>
                      </a:r>
                      <a:r>
                        <a:rPr lang="en-US" dirty="0"/>
                        <a:t>entrepreneurship subject</a:t>
                      </a:r>
                      <a:r>
                        <a:rPr lang="en-US" baseline="0" dirty="0"/>
                        <a:t>.</a:t>
                      </a:r>
                    </a:p>
                    <a:p>
                      <a:pPr algn="l"/>
                      <a:endParaRPr lang="en-US" baseline="0" dirty="0"/>
                    </a:p>
                    <a:p>
                      <a:pPr algn="l"/>
                      <a:r>
                        <a:rPr lang="en-US" baseline="0" dirty="0"/>
                        <a:t>(To be applied in entrepreneurship1, entrepreneurship 2, corporate entrepreneurship,</a:t>
                      </a:r>
                    </a:p>
                    <a:p>
                      <a:pPr algn="l"/>
                      <a:r>
                        <a:rPr lang="en-US" baseline="0" dirty="0"/>
                        <a:t>Start-up final project)</a:t>
                      </a:r>
                      <a:endParaRPr lang="en-US" dirty="0"/>
                    </a:p>
                  </a:txBody>
                  <a:tcPr anchor="ctr"/>
                </a:tc>
                <a:extLst>
                  <a:ext uri="{0D108BD9-81ED-4DB2-BD59-A6C34878D82A}">
                    <a16:rowId xmlns:a16="http://schemas.microsoft.com/office/drawing/2014/main" val="935449107"/>
                  </a:ext>
                </a:extLst>
              </a:tr>
              <a:tr h="741680">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Team</a:t>
                      </a:r>
                      <a:r>
                        <a:rPr lang="en-US" baseline="0" dirty="0"/>
                        <a:t> Teaching in Entrepreneurship subject with external source such as successful business accelerator, company, and Financial institution</a:t>
                      </a:r>
                      <a:endParaRPr lang="en-US" dirty="0"/>
                    </a:p>
                    <a:p>
                      <a:pPr algn="l"/>
                      <a:endParaRPr lang="en-US" dirty="0"/>
                    </a:p>
                  </a:txBody>
                  <a:tcPr/>
                </a:tc>
                <a:tc vMerge="1">
                  <a:txBody>
                    <a:bodyPr/>
                    <a:lstStyle/>
                    <a:p>
                      <a:pPr algn="l"/>
                      <a:endParaRPr lang="en-US" dirty="0"/>
                    </a:p>
                  </a:txBody>
                  <a:tcPr/>
                </a:tc>
                <a:extLst>
                  <a:ext uri="{0D108BD9-81ED-4DB2-BD59-A6C34878D82A}">
                    <a16:rowId xmlns:a16="http://schemas.microsoft.com/office/drawing/2014/main" val="1353394707"/>
                  </a:ext>
                </a:extLst>
              </a:tr>
              <a:tr h="1991360">
                <a:tc vMerge="1">
                  <a:txBody>
                    <a:bodyPr/>
                    <a:lstStyle/>
                    <a:p>
                      <a:endParaRPr lang="en-US" dirty="0"/>
                    </a:p>
                  </a:txBody>
                  <a:tcPr/>
                </a:tc>
                <a:tc vMerge="1">
                  <a:txBody>
                    <a:bodyPr/>
                    <a:lstStyle/>
                    <a:p>
                      <a:endParaRPr lang="en-US" dirty="0"/>
                    </a:p>
                  </a:txBody>
                  <a:tcPr/>
                </a:tc>
                <a:tc>
                  <a:txBody>
                    <a:bodyPr/>
                    <a:lstStyle/>
                    <a:p>
                      <a:pPr algn="l"/>
                      <a:r>
                        <a:rPr lang="en-US" dirty="0"/>
                        <a:t>Increase involvement with financial institution to formulate entrepreneurship curriculum</a:t>
                      </a:r>
                      <a:r>
                        <a:rPr lang="en-US" baseline="0" dirty="0"/>
                        <a:t> (finance and funding)</a:t>
                      </a:r>
                      <a:endParaRPr lang="en-US" dirty="0"/>
                    </a:p>
                  </a:txBody>
                  <a:tcPr/>
                </a:tc>
                <a:tc vMerge="1">
                  <a:txBody>
                    <a:bodyPr/>
                    <a:lstStyle/>
                    <a:p>
                      <a:pPr algn="l"/>
                      <a:endParaRPr lang="en-US" dirty="0"/>
                    </a:p>
                  </a:txBody>
                  <a:tcPr/>
                </a:tc>
                <a:tc vMerge="1">
                  <a:txBody>
                    <a:bodyPr/>
                    <a:lstStyle/>
                    <a:p>
                      <a:pPr algn="l"/>
                      <a:endParaRPr lang="en-US" dirty="0"/>
                    </a:p>
                  </a:txBody>
                  <a:tcPr/>
                </a:tc>
                <a:extLst>
                  <a:ext uri="{0D108BD9-81ED-4DB2-BD59-A6C34878D82A}">
                    <a16:rowId xmlns:a16="http://schemas.microsoft.com/office/drawing/2014/main" val="729392036"/>
                  </a:ext>
                </a:extLst>
              </a:tr>
            </a:tbl>
          </a:graphicData>
        </a:graphic>
      </p:graphicFrame>
    </p:spTree>
    <p:extLst>
      <p:ext uri="{BB962C8B-B14F-4D97-AF65-F5344CB8AC3E}">
        <p14:creationId xmlns:p14="http://schemas.microsoft.com/office/powerpoint/2010/main" val="124462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lstStyle/>
          <a:p>
            <a:pPr algn="l"/>
            <a:r>
              <a:rPr lang="id-ID" sz="2800" b="1" dirty="0">
                <a:solidFill>
                  <a:schemeClr val="tx1"/>
                </a:solidFill>
              </a:rPr>
              <a:t>Preparing and supporting entrepreneurs</a:t>
            </a:r>
          </a:p>
          <a:p>
            <a:pPr algn="l"/>
            <a:endParaRPr lang="en-US" i="1" dirty="0">
              <a:solidFill>
                <a:srgbClr val="0000FF"/>
              </a:solidFill>
            </a:endParaRPr>
          </a:p>
        </p:txBody>
      </p:sp>
    </p:spTree>
    <p:extLst>
      <p:ext uri="{BB962C8B-B14F-4D97-AF65-F5344CB8AC3E}">
        <p14:creationId xmlns:p14="http://schemas.microsoft.com/office/powerpoint/2010/main" val="183773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879"/>
            <a:ext cx="12192000" cy="6096000"/>
          </a:xfrm>
          <a:prstGeom prst="rect">
            <a:avLst/>
          </a:prstGeom>
        </p:spPr>
      </p:pic>
    </p:spTree>
    <p:extLst>
      <p:ext uri="{BB962C8B-B14F-4D97-AF65-F5344CB8AC3E}">
        <p14:creationId xmlns:p14="http://schemas.microsoft.com/office/powerpoint/2010/main" val="330240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533" y="0"/>
            <a:ext cx="10058400" cy="6858000"/>
          </a:xfrm>
          <a:prstGeom prst="rect">
            <a:avLst/>
          </a:prstGeom>
        </p:spPr>
      </p:pic>
    </p:spTree>
    <p:extLst>
      <p:ext uri="{BB962C8B-B14F-4D97-AF65-F5344CB8AC3E}">
        <p14:creationId xmlns:p14="http://schemas.microsoft.com/office/powerpoint/2010/main" val="331981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a:bodyPr>
          <a:lstStyle/>
          <a:p>
            <a:r>
              <a:rPr lang="id-ID" sz="2800" b="1" dirty="0"/>
              <a:t>Action plan</a:t>
            </a:r>
            <a:br>
              <a:rPr lang="id-ID" b="1" dirty="0"/>
            </a:br>
            <a:r>
              <a:rPr lang="en-US" sz="3100" b="1" dirty="0">
                <a:solidFill>
                  <a:srgbClr val="FF0000"/>
                </a:solidFill>
              </a:rPr>
              <a:t>Preparing and supporting entrepreneurs</a:t>
            </a:r>
            <a:endParaRPr lang="en-US" sz="3100"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231261762"/>
              </p:ext>
            </p:extLst>
          </p:nvPr>
        </p:nvGraphicFramePr>
        <p:xfrm>
          <a:off x="600774" y="1429632"/>
          <a:ext cx="10965290" cy="4878117"/>
        </p:xfrm>
        <a:graphic>
          <a:graphicData uri="http://schemas.openxmlformats.org/drawingml/2006/table">
            <a:tbl>
              <a:tblPr firstRow="1" bandRow="1">
                <a:tableStyleId>{0E3FDE45-AF77-4B5C-9715-49D594BDF05E}</a:tableStyleId>
              </a:tblPr>
              <a:tblGrid>
                <a:gridCol w="2206172">
                  <a:extLst>
                    <a:ext uri="{9D8B030D-6E8A-4147-A177-3AD203B41FA5}">
                      <a16:colId xmlns:a16="http://schemas.microsoft.com/office/drawing/2014/main" val="1368979517"/>
                    </a:ext>
                  </a:extLst>
                </a:gridCol>
                <a:gridCol w="2743200">
                  <a:extLst>
                    <a:ext uri="{9D8B030D-6E8A-4147-A177-3AD203B41FA5}">
                      <a16:colId xmlns:a16="http://schemas.microsoft.com/office/drawing/2014/main" val="3908013910"/>
                    </a:ext>
                  </a:extLst>
                </a:gridCol>
                <a:gridCol w="2972788">
                  <a:extLst>
                    <a:ext uri="{9D8B030D-6E8A-4147-A177-3AD203B41FA5}">
                      <a16:colId xmlns:a16="http://schemas.microsoft.com/office/drawing/2014/main" val="1604433936"/>
                    </a:ext>
                  </a:extLst>
                </a:gridCol>
                <a:gridCol w="3043130">
                  <a:extLst>
                    <a:ext uri="{9D8B030D-6E8A-4147-A177-3AD203B41FA5}">
                      <a16:colId xmlns:a16="http://schemas.microsoft.com/office/drawing/2014/main" val="3844140994"/>
                    </a:ext>
                  </a:extLst>
                </a:gridCol>
              </a:tblGrid>
              <a:tr h="397557">
                <a:tc>
                  <a:txBody>
                    <a:bodyPr/>
                    <a:lstStyle/>
                    <a:p>
                      <a:pPr algn="ctr"/>
                      <a:r>
                        <a:rPr lang="id-ID" dirty="0">
                          <a:latin typeface="+mj-lt"/>
                        </a:rPr>
                        <a:t>Problem</a:t>
                      </a:r>
                      <a:endParaRPr lang="en-US" dirty="0">
                        <a:latin typeface="+mj-lt"/>
                      </a:endParaRPr>
                    </a:p>
                  </a:txBody>
                  <a:tcPr/>
                </a:tc>
                <a:tc>
                  <a:txBody>
                    <a:bodyPr/>
                    <a:lstStyle/>
                    <a:p>
                      <a:pPr algn="ctr"/>
                      <a:r>
                        <a:rPr lang="id-ID" dirty="0">
                          <a:latin typeface="+mj-lt"/>
                        </a:rPr>
                        <a:t>Action Plan (Program)</a:t>
                      </a:r>
                      <a:endParaRPr lang="en-US" dirty="0">
                        <a:latin typeface="+mj-lt"/>
                      </a:endParaRPr>
                    </a:p>
                  </a:txBody>
                  <a:tcPr/>
                </a:tc>
                <a:tc>
                  <a:txBody>
                    <a:bodyPr/>
                    <a:lstStyle/>
                    <a:p>
                      <a:pPr algn="ctr"/>
                      <a:r>
                        <a:rPr lang="id-ID" dirty="0">
                          <a:latin typeface="+mj-lt"/>
                        </a:rPr>
                        <a:t>Working Plan</a:t>
                      </a:r>
                      <a:endParaRPr lang="en-US" dirty="0">
                        <a:latin typeface="+mj-lt"/>
                      </a:endParaRPr>
                    </a:p>
                  </a:txBody>
                  <a:tcPr/>
                </a:tc>
                <a:tc>
                  <a:txBody>
                    <a:bodyPr/>
                    <a:lstStyle/>
                    <a:p>
                      <a:pPr algn="ctr"/>
                      <a:r>
                        <a:rPr lang="id-ID" dirty="0">
                          <a:latin typeface="+mj-lt"/>
                        </a:rPr>
                        <a:t>Success Indicator </a:t>
                      </a:r>
                      <a:endParaRPr lang="en-US" dirty="0">
                        <a:latin typeface="+mj-lt"/>
                      </a:endParaRPr>
                    </a:p>
                  </a:txBody>
                  <a:tcPr/>
                </a:tc>
                <a:extLst>
                  <a:ext uri="{0D108BD9-81ED-4DB2-BD59-A6C34878D82A}">
                    <a16:rowId xmlns:a16="http://schemas.microsoft.com/office/drawing/2014/main" val="1180288991"/>
                  </a:ext>
                </a:extLst>
              </a:tr>
              <a:tr h="43767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mj-lt"/>
                        </a:rPr>
                        <a:t>There are huge gaps of perception between</a:t>
                      </a:r>
                      <a:r>
                        <a:rPr lang="en-US" b="1" baseline="0" dirty="0">
                          <a:solidFill>
                            <a:srgbClr val="FF0000"/>
                          </a:solidFill>
                          <a:latin typeface="+mj-lt"/>
                        </a:rPr>
                        <a:t> executives (vice-chancellor and his deputy) and dean/head of programs</a:t>
                      </a:r>
                      <a:r>
                        <a:rPr lang="en-US" b="1" dirty="0">
                          <a:solidFill>
                            <a:srgbClr val="FF0000"/>
                          </a:solidFill>
                          <a:latin typeface="+mj-lt"/>
                        </a:rPr>
                        <a:t> </a:t>
                      </a:r>
                      <a:r>
                        <a:rPr lang="en-US" b="1" dirty="0">
                          <a:solidFill>
                            <a:schemeClr val="tx1"/>
                          </a:solidFill>
                          <a:latin typeface="+mj-lt"/>
                        </a:rPr>
                        <a:t>in every indicators of preparing and supporting entrepreneurs</a:t>
                      </a:r>
                    </a:p>
                    <a:p>
                      <a:pPr marL="0" marR="0" indent="0" algn="l" defTabSz="914400" rtl="0" eaLnBrk="1" fontAlgn="auto" latinLnBrk="0" hangingPunct="1">
                        <a:lnSpc>
                          <a:spcPct val="100000"/>
                        </a:lnSpc>
                        <a:spcBef>
                          <a:spcPts val="0"/>
                        </a:spcBef>
                        <a:spcAft>
                          <a:spcPts val="0"/>
                        </a:spcAft>
                        <a:buClrTx/>
                        <a:buSzTx/>
                        <a:buFontTx/>
                        <a:buNone/>
                        <a:tabLst/>
                        <a:defRPr/>
                      </a:pPr>
                      <a:endParaRPr lang="id-ID"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id-ID" sz="1800" kern="1200" dirty="0">
                          <a:solidFill>
                            <a:schemeClr val="tx1"/>
                          </a:solidFill>
                          <a:effectLst/>
                          <a:latin typeface="+mj-lt"/>
                          <a:ea typeface="+mn-ea"/>
                          <a:cs typeface="+mn-cs"/>
                        </a:rPr>
                        <a:t>Wide range of mandatory entrepreneurship program in faculty level</a:t>
                      </a: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endParaRPr lang="id-ID" sz="1800" kern="1200" baseline="0" dirty="0">
                        <a:solidFill>
                          <a:schemeClr val="tx1"/>
                        </a:solidFill>
                        <a:effectLst/>
                        <a:latin typeface="+mj-lt"/>
                        <a:ea typeface="+mn-ea"/>
                        <a:cs typeface="+mn-cs"/>
                        <a:sym typeface="Wingdings" pitchFamily="2" charset="2"/>
                      </a:endParaRP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endParaRPr lang="id-ID" sz="1800" kern="1200" baseline="0" dirty="0">
                        <a:solidFill>
                          <a:schemeClr val="tx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1800" kern="1200" baseline="0" dirty="0">
                          <a:solidFill>
                            <a:schemeClr val="tx1"/>
                          </a:solidFill>
                          <a:latin typeface="+mn-lt"/>
                          <a:ea typeface="+mn-ea"/>
                          <a:cs typeface="+mn-cs"/>
                        </a:rPr>
                        <a:t>Running immersion program for dean/head of programs in high growth startup companies</a:t>
                      </a:r>
                      <a:endParaRPr lang="id-ID" baseline="0" dirty="0">
                        <a:latin typeface="+mj-lt"/>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Establishing academics </a:t>
                      </a:r>
                      <a:r>
                        <a:rPr lang="en-US" baseline="0" dirty="0">
                          <a:latin typeface="+mj-lt"/>
                        </a:rPr>
                        <a:t>–</a:t>
                      </a:r>
                      <a:r>
                        <a:rPr lang="id-ID" baseline="0" dirty="0">
                          <a:latin typeface="+mj-lt"/>
                        </a:rPr>
                        <a:t> industry practitioners team teaching mandatory courses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dirty="0">
                          <a:latin typeface="+mj-lt"/>
                        </a:rPr>
                        <a:t>Establishing mandatory</a:t>
                      </a:r>
                      <a:r>
                        <a:rPr lang="id-ID" baseline="0" dirty="0">
                          <a:latin typeface="+mj-lt"/>
                        </a:rPr>
                        <a:t> entrepreneurship related subject that cooperate with business incubator</a:t>
                      </a:r>
                      <a:endParaRPr lang="id-ID"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a:buFont typeface="+mj-lt"/>
                        <a:buAutoNum type="arabicPeriod"/>
                      </a:pPr>
                      <a:r>
                        <a:rPr lang="en-US" dirty="0">
                          <a:latin typeface="+mj-lt"/>
                        </a:rPr>
                        <a:t>20% of dean/head of programs have conducted</a:t>
                      </a:r>
                      <a:r>
                        <a:rPr lang="en-US" baseline="0" dirty="0">
                          <a:latin typeface="+mj-lt"/>
                        </a:rPr>
                        <a:t> startup</a:t>
                      </a:r>
                      <a:r>
                        <a:rPr lang="en-US" dirty="0">
                          <a:latin typeface="+mj-lt"/>
                        </a:rPr>
                        <a:t> immersion in each</a:t>
                      </a:r>
                      <a:r>
                        <a:rPr lang="en-US" baseline="0" dirty="0">
                          <a:latin typeface="+mj-lt"/>
                        </a:rPr>
                        <a:t> year</a:t>
                      </a:r>
                    </a:p>
                    <a:p>
                      <a:pPr marL="342900" indent="-342900" algn="l">
                        <a:buFont typeface="+mj-lt"/>
                        <a:buAutoNum type="arabicPeriod"/>
                      </a:pPr>
                      <a:r>
                        <a:rPr lang="en-US" sz="1800" kern="1200" baseline="0" dirty="0">
                          <a:solidFill>
                            <a:schemeClr val="tx1"/>
                          </a:solidFill>
                          <a:latin typeface="+mj-lt"/>
                          <a:ea typeface="+mn-ea"/>
                          <a:cs typeface="+mn-cs"/>
                        </a:rPr>
                        <a:t>At least 1 course has conducted with </a:t>
                      </a:r>
                      <a:r>
                        <a:rPr lang="id-ID" sz="1800" kern="1200" baseline="0" dirty="0">
                          <a:solidFill>
                            <a:schemeClr val="tx1"/>
                          </a:solidFill>
                          <a:latin typeface="+mn-lt"/>
                          <a:ea typeface="+mn-ea"/>
                          <a:cs typeface="+mn-cs"/>
                        </a:rPr>
                        <a:t>academics </a:t>
                      </a:r>
                      <a:r>
                        <a:rPr lang="en-US" sz="1800" kern="1200" baseline="0" dirty="0">
                          <a:solidFill>
                            <a:schemeClr val="tx1"/>
                          </a:solidFill>
                          <a:latin typeface="+mn-lt"/>
                          <a:ea typeface="+mn-ea"/>
                          <a:cs typeface="+mn-cs"/>
                        </a:rPr>
                        <a:t>–</a:t>
                      </a:r>
                      <a:r>
                        <a:rPr lang="id-ID" sz="1800" kern="1200" baseline="0" dirty="0">
                          <a:solidFill>
                            <a:schemeClr val="tx1"/>
                          </a:solidFill>
                          <a:latin typeface="+mn-lt"/>
                          <a:ea typeface="+mn-ea"/>
                          <a:cs typeface="+mn-cs"/>
                        </a:rPr>
                        <a:t> industry practitioners team teaching scheme</a:t>
                      </a:r>
                      <a:r>
                        <a:rPr lang="en-US" sz="1800" kern="1200" baseline="0" dirty="0">
                          <a:solidFill>
                            <a:schemeClr val="tx1"/>
                          </a:solidFill>
                          <a:latin typeface="+mj-lt"/>
                          <a:ea typeface="+mn-ea"/>
                          <a:cs typeface="+mn-cs"/>
                        </a:rPr>
                        <a:t> per semester for each programs</a:t>
                      </a:r>
                    </a:p>
                    <a:p>
                      <a:pPr marL="342900" indent="-342900" algn="l">
                        <a:buFont typeface="+mj-lt"/>
                        <a:buAutoNum type="arabicPeriod"/>
                      </a:pPr>
                      <a:r>
                        <a:rPr lang="en-US" sz="1800" kern="1200" baseline="0" dirty="0">
                          <a:solidFill>
                            <a:schemeClr val="tx1"/>
                          </a:solidFill>
                          <a:latin typeface="+mj-lt"/>
                          <a:ea typeface="+mn-ea"/>
                          <a:cs typeface="+mn-cs"/>
                        </a:rPr>
                        <a:t>At least 1 course has collaboration with business incubators per semester for each program</a:t>
                      </a:r>
                      <a:endParaRPr lang="id-ID" sz="1800" kern="1200" baseline="0" dirty="0">
                        <a:solidFill>
                          <a:schemeClr val="tx1"/>
                        </a:solidFill>
                        <a:latin typeface="+mn-lt"/>
                        <a:ea typeface="+mn-ea"/>
                        <a:cs typeface="+mn-cs"/>
                      </a:endParaRPr>
                    </a:p>
                    <a:p>
                      <a:pPr marL="342900" indent="-342900" algn="l">
                        <a:buFont typeface="+mj-lt"/>
                        <a:buAutoNum type="arabicPeriod"/>
                      </a:pPr>
                      <a:endParaRPr lang="id-ID" baseline="0" dirty="0">
                        <a:latin typeface="+mj-lt"/>
                      </a:endParaRPr>
                    </a:p>
                    <a:p>
                      <a:pPr marL="342900" indent="-342900" algn="l">
                        <a:buFont typeface="+mj-lt"/>
                        <a:buAutoNum type="arabicPeriod"/>
                      </a:pPr>
                      <a:endParaRPr lang="en-US"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728" y="5869214"/>
            <a:ext cx="988786" cy="988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6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a:bodyPr>
          <a:lstStyle/>
          <a:p>
            <a:r>
              <a:rPr lang="id-ID" sz="2800" b="1" dirty="0"/>
              <a:t>Action plan</a:t>
            </a:r>
            <a:br>
              <a:rPr lang="id-ID" b="1" dirty="0"/>
            </a:br>
            <a:r>
              <a:rPr lang="en-US" sz="3100" b="1" dirty="0">
                <a:solidFill>
                  <a:srgbClr val="FF0000"/>
                </a:solidFill>
              </a:rPr>
              <a:t>Preparing and supporting entrepreneurs</a:t>
            </a:r>
            <a:endParaRPr lang="en-US" sz="3100"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2838840824"/>
              </p:ext>
            </p:extLst>
          </p:nvPr>
        </p:nvGraphicFramePr>
        <p:xfrm>
          <a:off x="369874" y="1487364"/>
          <a:ext cx="11329058" cy="4787694"/>
        </p:xfrm>
        <a:graphic>
          <a:graphicData uri="http://schemas.openxmlformats.org/drawingml/2006/table">
            <a:tbl>
              <a:tblPr firstRow="1" bandRow="1">
                <a:tableStyleId>{0E3FDE45-AF77-4B5C-9715-49D594BDF05E}</a:tableStyleId>
              </a:tblPr>
              <a:tblGrid>
                <a:gridCol w="2279361">
                  <a:extLst>
                    <a:ext uri="{9D8B030D-6E8A-4147-A177-3AD203B41FA5}">
                      <a16:colId xmlns:a16="http://schemas.microsoft.com/office/drawing/2014/main" val="1368979517"/>
                    </a:ext>
                  </a:extLst>
                </a:gridCol>
                <a:gridCol w="2834204">
                  <a:extLst>
                    <a:ext uri="{9D8B030D-6E8A-4147-A177-3AD203B41FA5}">
                      <a16:colId xmlns:a16="http://schemas.microsoft.com/office/drawing/2014/main" val="3908013910"/>
                    </a:ext>
                  </a:extLst>
                </a:gridCol>
                <a:gridCol w="3071409">
                  <a:extLst>
                    <a:ext uri="{9D8B030D-6E8A-4147-A177-3AD203B41FA5}">
                      <a16:colId xmlns:a16="http://schemas.microsoft.com/office/drawing/2014/main" val="1604433936"/>
                    </a:ext>
                  </a:extLst>
                </a:gridCol>
                <a:gridCol w="3144084">
                  <a:extLst>
                    <a:ext uri="{9D8B030D-6E8A-4147-A177-3AD203B41FA5}">
                      <a16:colId xmlns:a16="http://schemas.microsoft.com/office/drawing/2014/main" val="3844140994"/>
                    </a:ext>
                  </a:extLst>
                </a:gridCol>
              </a:tblGrid>
              <a:tr h="325684">
                <a:tc>
                  <a:txBody>
                    <a:bodyPr/>
                    <a:lstStyle/>
                    <a:p>
                      <a:pPr algn="ctr"/>
                      <a:r>
                        <a:rPr lang="id-ID" dirty="0">
                          <a:latin typeface="+mj-lt"/>
                        </a:rPr>
                        <a:t>Problem</a:t>
                      </a:r>
                      <a:endParaRPr lang="en-US" dirty="0">
                        <a:latin typeface="+mj-lt"/>
                      </a:endParaRPr>
                    </a:p>
                  </a:txBody>
                  <a:tcPr/>
                </a:tc>
                <a:tc>
                  <a:txBody>
                    <a:bodyPr/>
                    <a:lstStyle/>
                    <a:p>
                      <a:pPr algn="ctr"/>
                      <a:r>
                        <a:rPr lang="id-ID" dirty="0">
                          <a:latin typeface="+mj-lt"/>
                        </a:rPr>
                        <a:t>Action Plan (Program)</a:t>
                      </a:r>
                      <a:endParaRPr lang="en-US" dirty="0">
                        <a:latin typeface="+mj-lt"/>
                      </a:endParaRPr>
                    </a:p>
                  </a:txBody>
                  <a:tcPr/>
                </a:tc>
                <a:tc>
                  <a:txBody>
                    <a:bodyPr/>
                    <a:lstStyle/>
                    <a:p>
                      <a:pPr algn="ctr"/>
                      <a:r>
                        <a:rPr lang="id-ID" dirty="0">
                          <a:latin typeface="+mj-lt"/>
                        </a:rPr>
                        <a:t>Working Plan</a:t>
                      </a:r>
                      <a:endParaRPr lang="en-US" dirty="0">
                        <a:latin typeface="+mj-lt"/>
                      </a:endParaRPr>
                    </a:p>
                  </a:txBody>
                  <a:tcPr/>
                </a:tc>
                <a:tc>
                  <a:txBody>
                    <a:bodyPr/>
                    <a:lstStyle/>
                    <a:p>
                      <a:pPr algn="ctr"/>
                      <a:r>
                        <a:rPr lang="id-ID" dirty="0">
                          <a:latin typeface="+mj-lt"/>
                        </a:rPr>
                        <a:t>Success Indicator </a:t>
                      </a:r>
                      <a:endParaRPr lang="en-US" dirty="0">
                        <a:latin typeface="+mj-lt"/>
                      </a:endParaRPr>
                    </a:p>
                  </a:txBody>
                  <a:tcPr/>
                </a:tc>
                <a:extLst>
                  <a:ext uri="{0D108BD9-81ED-4DB2-BD59-A6C34878D82A}">
                    <a16:rowId xmlns:a16="http://schemas.microsoft.com/office/drawing/2014/main" val="1180288991"/>
                  </a:ext>
                </a:extLst>
              </a:tr>
              <a:tr h="4421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mj-lt"/>
                        </a:rPr>
                        <a:t>There are limited access to financing </a:t>
                      </a:r>
                      <a:r>
                        <a:rPr lang="en-US" b="1" dirty="0">
                          <a:solidFill>
                            <a:srgbClr val="000000"/>
                          </a:solidFill>
                          <a:latin typeface="+mj-lt"/>
                        </a:rPr>
                        <a:t>for student</a:t>
                      </a:r>
                      <a:r>
                        <a:rPr lang="en-US" b="1" baseline="0" dirty="0">
                          <a:solidFill>
                            <a:srgbClr val="000000"/>
                          </a:solidFill>
                          <a:latin typeface="+mj-lt"/>
                        </a:rPr>
                        <a:t> entrepreneurs</a:t>
                      </a:r>
                      <a:endParaRPr lang="en-US" b="1" dirty="0">
                        <a:solidFill>
                          <a:srgbClr val="000000"/>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d-ID"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id-ID" sz="1800" kern="1200" dirty="0">
                          <a:solidFill>
                            <a:schemeClr val="tx1"/>
                          </a:solidFill>
                          <a:effectLst/>
                          <a:latin typeface="+mj-lt"/>
                          <a:ea typeface="+mn-ea"/>
                          <a:cs typeface="+mn-cs"/>
                        </a:rPr>
                        <a:t>Explore new financing opportunities</a:t>
                      </a:r>
                      <a:r>
                        <a:rPr lang="id-ID" sz="1800" kern="1200" baseline="0" dirty="0">
                          <a:solidFill>
                            <a:schemeClr val="tx1"/>
                          </a:solidFill>
                          <a:effectLst/>
                          <a:latin typeface="+mj-lt"/>
                          <a:ea typeface="+mn-ea"/>
                          <a:cs typeface="+mn-cs"/>
                        </a:rPr>
                        <a:t> for student entrepreneurs</a:t>
                      </a:r>
                      <a:r>
                        <a:rPr lang="id-ID" sz="1800" kern="1200" dirty="0">
                          <a:solidFill>
                            <a:schemeClr val="tx1"/>
                          </a:solidFill>
                          <a:effectLst/>
                          <a:latin typeface="+mj-lt"/>
                          <a:ea typeface="+mn-ea"/>
                          <a:cs typeface="+mn-cs"/>
                        </a:rPr>
                        <a:t> from external parties</a:t>
                      </a:r>
                      <a:endParaRPr lang="id-ID" sz="1800" kern="1200" baseline="0" dirty="0">
                        <a:solidFill>
                          <a:schemeClr val="tx1"/>
                        </a:solidFill>
                        <a:effectLst/>
                        <a:latin typeface="+mj-lt"/>
                        <a:ea typeface="+mn-ea"/>
                        <a:cs typeface="+mn-cs"/>
                        <a:sym typeface="Wingdings" pitchFamily="2"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id-ID" baseline="0" dirty="0">
                        <a:latin typeface="+mj-lt"/>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Running periodical workshop to access entrepreneurship grants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Trying to apply various entrepreneurship grants constantly</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Establishing alumni and HEI network channel to help financing access for students entrepreneurs through investment, crowdfunding or softloan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a:buFont typeface="+mj-lt"/>
                        <a:buAutoNum type="arabicPeriod"/>
                      </a:pPr>
                      <a:r>
                        <a:rPr lang="en-US" dirty="0">
                          <a:latin typeface="+mj-lt"/>
                        </a:rPr>
                        <a:t>2 workshops are created</a:t>
                      </a:r>
                      <a:r>
                        <a:rPr lang="en-US" baseline="0" dirty="0">
                          <a:latin typeface="+mj-lt"/>
                        </a:rPr>
                        <a:t> every year with 15 participated student in each workshops</a:t>
                      </a:r>
                    </a:p>
                    <a:p>
                      <a:pPr marL="342900" indent="-342900" algn="l">
                        <a:buFont typeface="+mj-lt"/>
                        <a:buAutoNum type="arabicPeriod"/>
                      </a:pPr>
                      <a:r>
                        <a:rPr lang="id-ID" baseline="0" dirty="0">
                          <a:latin typeface="+mj-lt"/>
                        </a:rPr>
                        <a:t>30 applicants in a year, 7 applications are successful to get some grants</a:t>
                      </a:r>
                    </a:p>
                    <a:p>
                      <a:pPr marL="342900" indent="-342900" algn="l">
                        <a:buFont typeface="+mj-lt"/>
                        <a:buAutoNum type="arabicPeriod"/>
                      </a:pPr>
                      <a:r>
                        <a:rPr lang="id-ID" baseline="0" dirty="0">
                          <a:latin typeface="+mj-lt"/>
                        </a:rPr>
                        <a:t>The financing ecosystem with alumni and HEI network is established with minimum 10 financing activities per year</a:t>
                      </a:r>
                    </a:p>
                    <a:p>
                      <a:pPr marL="342900" indent="-342900" algn="l">
                        <a:buFont typeface="+mj-lt"/>
                        <a:buAutoNum type="arabicPeriod"/>
                      </a:pPr>
                      <a:endParaRPr lang="id-ID" baseline="0" dirty="0">
                        <a:latin typeface="+mj-lt"/>
                      </a:endParaRPr>
                    </a:p>
                    <a:p>
                      <a:pPr marL="342900" indent="-342900" algn="l">
                        <a:buFont typeface="+mj-lt"/>
                        <a:buAutoNum type="arabicPeriod"/>
                      </a:pPr>
                      <a:endParaRPr lang="id-ID" baseline="0" dirty="0">
                        <a:latin typeface="+mj-lt"/>
                      </a:endParaRPr>
                    </a:p>
                    <a:p>
                      <a:pPr marL="342900" indent="-342900" algn="l">
                        <a:buFont typeface="+mj-lt"/>
                        <a:buAutoNum type="arabicPeriod"/>
                      </a:pPr>
                      <a:endParaRPr lang="id-ID" baseline="0" dirty="0">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728" y="5869214"/>
            <a:ext cx="988786" cy="988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2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a:bodyPr>
          <a:lstStyle/>
          <a:p>
            <a:r>
              <a:rPr lang="id-ID" sz="2800" b="1" dirty="0"/>
              <a:t>Action plan</a:t>
            </a:r>
            <a:br>
              <a:rPr lang="id-ID" b="1" dirty="0"/>
            </a:br>
            <a:r>
              <a:rPr lang="en-US" sz="3100" b="1" dirty="0">
                <a:solidFill>
                  <a:srgbClr val="FF0000"/>
                </a:solidFill>
              </a:rPr>
              <a:t>Preparing and supporting entrepreneurs</a:t>
            </a:r>
            <a:endParaRPr lang="en-US" sz="3100"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3408931763"/>
              </p:ext>
            </p:extLst>
          </p:nvPr>
        </p:nvGraphicFramePr>
        <p:xfrm>
          <a:off x="292907" y="1506608"/>
          <a:ext cx="11329058" cy="4841465"/>
        </p:xfrm>
        <a:graphic>
          <a:graphicData uri="http://schemas.openxmlformats.org/drawingml/2006/table">
            <a:tbl>
              <a:tblPr firstRow="1" bandRow="1">
                <a:tableStyleId>{0E3FDE45-AF77-4B5C-9715-49D594BDF05E}</a:tableStyleId>
              </a:tblPr>
              <a:tblGrid>
                <a:gridCol w="2279361">
                  <a:extLst>
                    <a:ext uri="{9D8B030D-6E8A-4147-A177-3AD203B41FA5}">
                      <a16:colId xmlns:a16="http://schemas.microsoft.com/office/drawing/2014/main" val="1368979517"/>
                    </a:ext>
                  </a:extLst>
                </a:gridCol>
                <a:gridCol w="2834204">
                  <a:extLst>
                    <a:ext uri="{9D8B030D-6E8A-4147-A177-3AD203B41FA5}">
                      <a16:colId xmlns:a16="http://schemas.microsoft.com/office/drawing/2014/main" val="3908013910"/>
                    </a:ext>
                  </a:extLst>
                </a:gridCol>
                <a:gridCol w="3071409">
                  <a:extLst>
                    <a:ext uri="{9D8B030D-6E8A-4147-A177-3AD203B41FA5}">
                      <a16:colId xmlns:a16="http://schemas.microsoft.com/office/drawing/2014/main" val="1604433936"/>
                    </a:ext>
                  </a:extLst>
                </a:gridCol>
                <a:gridCol w="3144084">
                  <a:extLst>
                    <a:ext uri="{9D8B030D-6E8A-4147-A177-3AD203B41FA5}">
                      <a16:colId xmlns:a16="http://schemas.microsoft.com/office/drawing/2014/main" val="3844140994"/>
                    </a:ext>
                  </a:extLst>
                </a:gridCol>
              </a:tblGrid>
              <a:tr h="329645">
                <a:tc>
                  <a:txBody>
                    <a:bodyPr/>
                    <a:lstStyle/>
                    <a:p>
                      <a:pPr algn="ctr"/>
                      <a:r>
                        <a:rPr lang="id-ID" dirty="0">
                          <a:latin typeface="+mj-lt"/>
                        </a:rPr>
                        <a:t>Problem</a:t>
                      </a:r>
                      <a:endParaRPr lang="en-US" dirty="0">
                        <a:latin typeface="+mj-lt"/>
                      </a:endParaRPr>
                    </a:p>
                  </a:txBody>
                  <a:tcPr/>
                </a:tc>
                <a:tc>
                  <a:txBody>
                    <a:bodyPr/>
                    <a:lstStyle/>
                    <a:p>
                      <a:pPr algn="ctr"/>
                      <a:r>
                        <a:rPr lang="id-ID" dirty="0">
                          <a:latin typeface="+mj-lt"/>
                        </a:rPr>
                        <a:t>Action Plan (Program)</a:t>
                      </a:r>
                      <a:endParaRPr lang="en-US" dirty="0">
                        <a:latin typeface="+mj-lt"/>
                      </a:endParaRPr>
                    </a:p>
                  </a:txBody>
                  <a:tcPr/>
                </a:tc>
                <a:tc>
                  <a:txBody>
                    <a:bodyPr/>
                    <a:lstStyle/>
                    <a:p>
                      <a:pPr algn="ctr"/>
                      <a:r>
                        <a:rPr lang="id-ID" dirty="0">
                          <a:latin typeface="+mj-lt"/>
                        </a:rPr>
                        <a:t>Working Plan</a:t>
                      </a:r>
                      <a:endParaRPr lang="en-US" dirty="0">
                        <a:latin typeface="+mj-lt"/>
                      </a:endParaRPr>
                    </a:p>
                  </a:txBody>
                  <a:tcPr/>
                </a:tc>
                <a:tc>
                  <a:txBody>
                    <a:bodyPr/>
                    <a:lstStyle/>
                    <a:p>
                      <a:pPr algn="ctr"/>
                      <a:r>
                        <a:rPr lang="id-ID" dirty="0">
                          <a:latin typeface="+mj-lt"/>
                        </a:rPr>
                        <a:t>Success Indicator </a:t>
                      </a:r>
                      <a:endParaRPr lang="en-US" dirty="0">
                        <a:latin typeface="+mj-lt"/>
                      </a:endParaRPr>
                    </a:p>
                  </a:txBody>
                  <a:tcPr/>
                </a:tc>
                <a:extLst>
                  <a:ext uri="{0D108BD9-81ED-4DB2-BD59-A6C34878D82A}">
                    <a16:rowId xmlns:a16="http://schemas.microsoft.com/office/drawing/2014/main" val="1180288991"/>
                  </a:ext>
                </a:extLst>
              </a:tr>
              <a:tr h="4475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latin typeface="+mj-lt"/>
                        </a:rPr>
                        <a:t>There are limited access to financing </a:t>
                      </a:r>
                      <a:r>
                        <a:rPr lang="en-US" b="1" dirty="0">
                          <a:solidFill>
                            <a:srgbClr val="000000"/>
                          </a:solidFill>
                          <a:latin typeface="+mj-lt"/>
                        </a:rPr>
                        <a:t>for student</a:t>
                      </a:r>
                      <a:r>
                        <a:rPr lang="en-US" b="1" baseline="0" dirty="0">
                          <a:solidFill>
                            <a:srgbClr val="000000"/>
                          </a:solidFill>
                          <a:latin typeface="+mj-lt"/>
                        </a:rPr>
                        <a:t> entrepreneurs</a:t>
                      </a:r>
                      <a:endParaRPr lang="en-US" b="1" dirty="0">
                        <a:solidFill>
                          <a:srgbClr val="000000"/>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d-ID"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kern="1200" baseline="0" dirty="0">
                          <a:solidFill>
                            <a:schemeClr val="tx1"/>
                          </a:solidFill>
                          <a:effectLst/>
                          <a:latin typeface="+mj-lt"/>
                          <a:ea typeface="+mn-ea"/>
                          <a:cs typeface="+mn-cs"/>
                          <a:sym typeface="Wingdings" pitchFamily="2" charset="2"/>
                        </a:rPr>
                        <a:t>Exploit financing opportunities for student entrepreneurs from internal parties</a:t>
                      </a: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endParaRPr lang="id-ID" sz="1800" kern="1200" baseline="0" dirty="0">
                        <a:solidFill>
                          <a:schemeClr val="tx1"/>
                        </a:solidFill>
                        <a:effectLst/>
                        <a:latin typeface="+mj-lt"/>
                        <a:ea typeface="+mn-ea"/>
                        <a:cs typeface="+mn-cs"/>
                        <a:sym typeface="Wingdings" pitchFamily="2" charset="2"/>
                      </a:endParaRPr>
                    </a:p>
                    <a:p>
                      <a:pPr marL="285750" marR="0" indent="-285750" algn="ctr" defTabSz="914400" rtl="0" eaLnBrk="1" fontAlgn="auto" latinLnBrk="0" hangingPunct="1">
                        <a:lnSpc>
                          <a:spcPct val="100000"/>
                        </a:lnSpc>
                        <a:spcBef>
                          <a:spcPts val="0"/>
                        </a:spcBef>
                        <a:spcAft>
                          <a:spcPts val="0"/>
                        </a:spcAft>
                        <a:buClrTx/>
                        <a:buSzTx/>
                        <a:buFont typeface="Wingdings"/>
                        <a:buChar char="à"/>
                        <a:tabLst/>
                        <a:defRPr/>
                      </a:pPr>
                      <a:endParaRPr lang="id-ID" sz="1800" kern="1200" baseline="0" dirty="0">
                        <a:solidFill>
                          <a:schemeClr val="tx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baseline="0" dirty="0">
                          <a:latin typeface="+mj-lt"/>
                        </a:rPr>
                        <a:t>Running workshops for students to enhance their technical skills that related with internal projects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1800" kern="1200" dirty="0">
                          <a:solidFill>
                            <a:schemeClr val="tx1"/>
                          </a:solidFill>
                          <a:latin typeface="+mn-lt"/>
                          <a:ea typeface="+mn-ea"/>
                          <a:cs typeface="+mn-cs"/>
                        </a:rPr>
                        <a:t>Outsourcing </a:t>
                      </a:r>
                      <a:r>
                        <a:rPr lang="id-ID" sz="1800" kern="1200" baseline="0" dirty="0">
                          <a:solidFill>
                            <a:schemeClr val="tx1"/>
                          </a:solidFill>
                          <a:latin typeface="+mn-lt"/>
                          <a:ea typeface="+mn-ea"/>
                          <a:cs typeface="+mn-cs"/>
                        </a:rPr>
                        <a:t>internal projects to student entrepreneurs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1800" kern="1200" baseline="0" dirty="0">
                          <a:solidFill>
                            <a:schemeClr val="tx1"/>
                          </a:solidFill>
                          <a:latin typeface="+mn-lt"/>
                          <a:ea typeface="+mn-ea"/>
                          <a:cs typeface="+mn-cs"/>
                        </a:rPr>
                        <a:t>Excalate the student projects to HEI network</a:t>
                      </a:r>
                      <a:endParaRPr lang="id-ID"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a:buFont typeface="+mj-lt"/>
                        <a:buAutoNum type="arabicPeriod"/>
                      </a:pPr>
                      <a:r>
                        <a:rPr lang="id-ID" dirty="0">
                          <a:latin typeface="+mj-lt"/>
                        </a:rPr>
                        <a:t>There are bi-weekly workshop to enhance</a:t>
                      </a:r>
                      <a:r>
                        <a:rPr lang="id-ID" baseline="0" dirty="0">
                          <a:latin typeface="+mj-lt"/>
                        </a:rPr>
                        <a:t> students entrepreneurs technical skill with 15 participated students in each workshop</a:t>
                      </a:r>
                    </a:p>
                    <a:p>
                      <a:pPr marL="342900" indent="-342900" algn="l">
                        <a:buFont typeface="+mj-lt"/>
                        <a:buAutoNum type="arabicPeriod"/>
                      </a:pPr>
                      <a:r>
                        <a:rPr lang="id-ID" baseline="0" dirty="0">
                          <a:latin typeface="+mj-lt"/>
                        </a:rPr>
                        <a:t>24 internal projects are established in a year</a:t>
                      </a:r>
                    </a:p>
                    <a:p>
                      <a:pPr marL="342900" indent="-342900" algn="l">
                        <a:buFont typeface="+mj-lt"/>
                        <a:buAutoNum type="arabicPeriod"/>
                      </a:pPr>
                      <a:r>
                        <a:rPr lang="id-ID" sz="1800" kern="1200" baseline="0" dirty="0">
                          <a:solidFill>
                            <a:schemeClr val="tx1"/>
                          </a:solidFill>
                          <a:latin typeface="+mn-lt"/>
                          <a:ea typeface="+mn-ea"/>
                          <a:cs typeface="+mn-cs"/>
                        </a:rPr>
                        <a:t>12 projects from HEI network are established in a year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7728" y="5869214"/>
            <a:ext cx="988786" cy="988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493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lstStyle/>
          <a:p>
            <a:pPr algn="l"/>
            <a:r>
              <a:rPr lang="id-ID" sz="2800" b="1" dirty="0">
                <a:solidFill>
                  <a:schemeClr val="tx1"/>
                </a:solidFill>
              </a:rPr>
              <a:t>KNOWLEDGE EXCHANGE AND COLLABORATION</a:t>
            </a:r>
          </a:p>
        </p:txBody>
      </p:sp>
    </p:spTree>
    <p:extLst>
      <p:ext uri="{BB962C8B-B14F-4D97-AF65-F5344CB8AC3E}">
        <p14:creationId xmlns:p14="http://schemas.microsoft.com/office/powerpoint/2010/main" val="2635978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879"/>
            <a:ext cx="12192000" cy="6096000"/>
          </a:xfrm>
          <a:prstGeom prst="rect">
            <a:avLst/>
          </a:prstGeom>
        </p:spPr>
      </p:pic>
    </p:spTree>
    <p:extLst>
      <p:ext uri="{BB962C8B-B14F-4D97-AF65-F5344CB8AC3E}">
        <p14:creationId xmlns:p14="http://schemas.microsoft.com/office/powerpoint/2010/main" val="280719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776" y="0"/>
            <a:ext cx="10058400" cy="6858000"/>
          </a:xfrm>
          <a:prstGeom prst="rect">
            <a:avLst/>
          </a:prstGeom>
        </p:spPr>
      </p:pic>
    </p:spTree>
    <p:extLst>
      <p:ext uri="{BB962C8B-B14F-4D97-AF65-F5344CB8AC3E}">
        <p14:creationId xmlns:p14="http://schemas.microsoft.com/office/powerpoint/2010/main" val="191293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normAutofit/>
          </a:bodyPr>
          <a:lstStyle/>
          <a:p>
            <a:pPr algn="l"/>
            <a:r>
              <a:rPr lang="id-ID" sz="2800" b="1" dirty="0">
                <a:solidFill>
                  <a:schemeClr val="tx1"/>
                </a:solidFill>
              </a:rPr>
              <a:t>Leadership &amp; Governance</a:t>
            </a:r>
          </a:p>
        </p:txBody>
      </p:sp>
    </p:spTree>
    <p:extLst>
      <p:ext uri="{BB962C8B-B14F-4D97-AF65-F5344CB8AC3E}">
        <p14:creationId xmlns:p14="http://schemas.microsoft.com/office/powerpoint/2010/main" val="274516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a:bodyPr>
          <a:lstStyle/>
          <a:p>
            <a:r>
              <a:rPr lang="id-ID" b="1" dirty="0"/>
              <a:t>Action plan</a:t>
            </a:r>
            <a:endParaRPr lang="en-US"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802906623"/>
              </p:ext>
            </p:extLst>
          </p:nvPr>
        </p:nvGraphicFramePr>
        <p:xfrm>
          <a:off x="778453" y="1104048"/>
          <a:ext cx="10349187" cy="6299013"/>
        </p:xfrm>
        <a:graphic>
          <a:graphicData uri="http://schemas.openxmlformats.org/drawingml/2006/table">
            <a:tbl>
              <a:tblPr firstRow="1" bandRow="1">
                <a:tableStyleId>{0E3FDE45-AF77-4B5C-9715-49D594BDF05E}</a:tableStyleId>
              </a:tblPr>
              <a:tblGrid>
                <a:gridCol w="507713">
                  <a:extLst>
                    <a:ext uri="{9D8B030D-6E8A-4147-A177-3AD203B41FA5}">
                      <a16:colId xmlns:a16="http://schemas.microsoft.com/office/drawing/2014/main" val="2490921086"/>
                    </a:ext>
                  </a:extLst>
                </a:gridCol>
                <a:gridCol w="2011508">
                  <a:extLst>
                    <a:ext uri="{9D8B030D-6E8A-4147-A177-3AD203B41FA5}">
                      <a16:colId xmlns:a16="http://schemas.microsoft.com/office/drawing/2014/main" val="1368979517"/>
                    </a:ext>
                  </a:extLst>
                </a:gridCol>
                <a:gridCol w="2268004">
                  <a:extLst>
                    <a:ext uri="{9D8B030D-6E8A-4147-A177-3AD203B41FA5}">
                      <a16:colId xmlns:a16="http://schemas.microsoft.com/office/drawing/2014/main" val="3908013910"/>
                    </a:ext>
                  </a:extLst>
                </a:gridCol>
                <a:gridCol w="2559978">
                  <a:extLst>
                    <a:ext uri="{9D8B030D-6E8A-4147-A177-3AD203B41FA5}">
                      <a16:colId xmlns:a16="http://schemas.microsoft.com/office/drawing/2014/main" val="1604433936"/>
                    </a:ext>
                  </a:extLst>
                </a:gridCol>
                <a:gridCol w="3001984">
                  <a:extLst>
                    <a:ext uri="{9D8B030D-6E8A-4147-A177-3AD203B41FA5}">
                      <a16:colId xmlns:a16="http://schemas.microsoft.com/office/drawing/2014/main" val="3844140994"/>
                    </a:ext>
                  </a:extLst>
                </a:gridCol>
              </a:tblGrid>
              <a:tr h="588185">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588185">
                <a:tc rowSpan="9">
                  <a:txBody>
                    <a:bodyPr/>
                    <a:lstStyle/>
                    <a:p>
                      <a:pPr algn="ctr"/>
                      <a:r>
                        <a:rPr lang="id-ID" sz="1200" b="1" dirty="0"/>
                        <a:t>1</a:t>
                      </a:r>
                    </a:p>
                    <a:p>
                      <a:pPr algn="ctr"/>
                      <a:endParaRPr lang="id-ID" sz="1200" b="1" dirty="0"/>
                    </a:p>
                    <a:p>
                      <a:pPr algn="ctr"/>
                      <a:endParaRPr lang="id-ID" sz="1200" b="1" dirty="0"/>
                    </a:p>
                    <a:p>
                      <a:pPr algn="ctr"/>
                      <a:endParaRPr lang="id-ID" sz="1200" b="1" dirty="0"/>
                    </a:p>
                    <a:p>
                      <a:pPr algn="ctr"/>
                      <a:endParaRPr lang="id-ID" sz="1200" b="1" dirty="0"/>
                    </a:p>
                    <a:p>
                      <a:pPr algn="ctr"/>
                      <a:endParaRPr lang="id-ID" sz="1200" b="1" dirty="0"/>
                    </a:p>
                    <a:p>
                      <a:pPr algn="ctr"/>
                      <a:r>
                        <a:rPr lang="id-ID" sz="1200" b="1" dirty="0"/>
                        <a:t>2</a:t>
                      </a:r>
                    </a:p>
                    <a:p>
                      <a:pPr algn="ctr"/>
                      <a:endParaRPr lang="en-US" sz="1200" b="1" dirty="0"/>
                    </a:p>
                  </a:txBody>
                  <a:tcPr/>
                </a:tc>
                <a:tc rowSpan="9">
                  <a:txBody>
                    <a:bodyPr/>
                    <a:lstStyle/>
                    <a:p>
                      <a:pPr algn="l"/>
                      <a:r>
                        <a:rPr lang="en-US" sz="1200" baseline="0" dirty="0"/>
                        <a:t>The HEI has committed to committed to collaboration and knowledge exchange with industry, the public sector and society.</a:t>
                      </a:r>
                    </a:p>
                    <a:p>
                      <a:pPr algn="l"/>
                      <a:endParaRPr lang="en-US" sz="1200" baseline="0" dirty="0"/>
                    </a:p>
                    <a:p>
                      <a:pPr algn="l"/>
                      <a:r>
                        <a:rPr lang="en-US" sz="1200" baseline="0" dirty="0"/>
                        <a:t>The HEI demonstrates active involvement in partnerships and relationships with a wide range of stakeholders</a:t>
                      </a:r>
                    </a:p>
                    <a:p>
                      <a:pPr algn="l"/>
                      <a:r>
                        <a:rPr lang="en-US"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Rector/vice chancellors consider that PRU has committed to collaboration and knowledge exchange with industry, the public sector and society. They also consider that the University has demonstrated active involvement in partnerships and relationships with a wide range of stakeholders. Whereas the Dean/Head of School/Faculty think otherwise.</a:t>
                      </a:r>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Maintaining mutual dialogue/collaboration</a:t>
                      </a:r>
                      <a:r>
                        <a:rPr lang="en-US" sz="1200" baseline="0" dirty="0"/>
                        <a:t> with local stakeholders and industry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University to offer unique trainings</a:t>
                      </a:r>
                      <a:r>
                        <a:rPr lang="en-US" sz="1200" baseline="0" dirty="0"/>
                        <a:t> (language, etc.) to companies in the region</a:t>
                      </a:r>
                      <a:endParaRPr lang="en-US" sz="1200" dirty="0"/>
                    </a:p>
                  </a:txBody>
                  <a:tcPr/>
                </a:tc>
                <a:tc>
                  <a:txBody>
                    <a:bodyPr/>
                    <a:lstStyle/>
                    <a:p>
                      <a:r>
                        <a:rPr lang="en-US" sz="1200" dirty="0"/>
                        <a:t>Monthly training for executives</a:t>
                      </a:r>
                      <a:r>
                        <a:rPr lang="en-US" sz="1200" baseline="0" dirty="0"/>
                        <a:t> and for staff (depend on the resources and needs)</a:t>
                      </a:r>
                      <a:endParaRPr lang="en-US" sz="1200" dirty="0"/>
                    </a:p>
                  </a:txBody>
                  <a:tcPr/>
                </a:tc>
                <a:extLst>
                  <a:ext uri="{0D108BD9-81ED-4DB2-BD59-A6C34878D82A}">
                    <a16:rowId xmlns:a16="http://schemas.microsoft.com/office/drawing/2014/main" val="935449107"/>
                  </a:ext>
                </a:extLst>
              </a:tr>
              <a:tr h="42013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200" dirty="0"/>
                        <a:t>The University to offer</a:t>
                      </a:r>
                      <a:r>
                        <a:rPr lang="en-US" sz="1200" baseline="0" dirty="0"/>
                        <a:t> research collaborations with industries in the region</a:t>
                      </a:r>
                      <a:endParaRPr lang="en-US" sz="1200" dirty="0"/>
                    </a:p>
                  </a:txBody>
                  <a:tcPr/>
                </a:tc>
                <a:tc>
                  <a:txBody>
                    <a:bodyPr/>
                    <a:lstStyle/>
                    <a:p>
                      <a:r>
                        <a:rPr lang="en-US" sz="1200" dirty="0"/>
                        <a:t>Published</a:t>
                      </a:r>
                      <a:r>
                        <a:rPr lang="en-US" sz="1200" baseline="0" dirty="0"/>
                        <a:t> r</a:t>
                      </a:r>
                      <a:r>
                        <a:rPr lang="en-US" sz="1200" dirty="0"/>
                        <a:t>esearch papers in national/international</a:t>
                      </a:r>
                      <a:r>
                        <a:rPr lang="en-US" sz="1200" baseline="0" dirty="0"/>
                        <a:t> journals</a:t>
                      </a:r>
                      <a:endParaRPr lang="en-US" sz="1200" dirty="0"/>
                    </a:p>
                  </a:txBody>
                  <a:tcPr/>
                </a:tc>
                <a:extLst>
                  <a:ext uri="{0D108BD9-81ED-4DB2-BD59-A6C34878D82A}">
                    <a16:rowId xmlns:a16="http://schemas.microsoft.com/office/drawing/2014/main" val="1353394707"/>
                  </a:ext>
                </a:extLst>
              </a:tr>
              <a:tr h="3254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200" dirty="0"/>
                        <a:t>The University to establish</a:t>
                      </a:r>
                      <a:r>
                        <a:rPr lang="en-US" sz="1200" baseline="0" dirty="0"/>
                        <a:t> more collaboration with business partners or companies in terms of human resources (PRU student internship programs, etc.)</a:t>
                      </a:r>
                      <a:endParaRPr lang="en-US" sz="1200" dirty="0"/>
                    </a:p>
                  </a:txBody>
                  <a:tcPr/>
                </a:tc>
                <a:tc>
                  <a:txBody>
                    <a:bodyPr/>
                    <a:lstStyle/>
                    <a:p>
                      <a:r>
                        <a:rPr lang="en-US" sz="1200" dirty="0"/>
                        <a:t>Increased</a:t>
                      </a:r>
                      <a:r>
                        <a:rPr lang="en-US" sz="1200" baseline="0" dirty="0"/>
                        <a:t> number of </a:t>
                      </a:r>
                      <a:r>
                        <a:rPr lang="en-US" sz="1200" dirty="0"/>
                        <a:t>partnerships and/or internships opportunities</a:t>
                      </a:r>
                    </a:p>
                  </a:txBody>
                  <a:tcPr/>
                </a:tc>
                <a:extLst>
                  <a:ext uri="{0D108BD9-81ED-4DB2-BD59-A6C34878D82A}">
                    <a16:rowId xmlns:a16="http://schemas.microsoft.com/office/drawing/2014/main" val="1021264795"/>
                  </a:ext>
                </a:extLst>
              </a:tr>
              <a:tr h="588185">
                <a:tc vMerge="1">
                  <a:txBody>
                    <a:bodyPr/>
                    <a:lstStyle/>
                    <a:p>
                      <a:endParaRPr lang="en-US" dirty="0"/>
                    </a:p>
                  </a:txBody>
                  <a:tcPr/>
                </a:tc>
                <a:tc vMerge="1">
                  <a:txBody>
                    <a:bodyPr/>
                    <a:lstStyle/>
                    <a:p>
                      <a:endParaRPr lang="en-US"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Enhancing</a:t>
                      </a:r>
                      <a:r>
                        <a:rPr lang="en-US" sz="1200" baseline="0" dirty="0"/>
                        <a:t> partnerships with government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University to facilitate focus</a:t>
                      </a:r>
                      <a:r>
                        <a:rPr lang="en-US" sz="1200" baseline="0" dirty="0"/>
                        <a:t> group discussions (FDGs) inviting government and other stakeholders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Academic papers (as policy recommendation for the government)</a:t>
                      </a:r>
                    </a:p>
                  </a:txBody>
                  <a:tcPr/>
                </a:tc>
                <a:extLst>
                  <a:ext uri="{0D108BD9-81ED-4DB2-BD59-A6C34878D82A}">
                    <a16:rowId xmlns:a16="http://schemas.microsoft.com/office/drawing/2014/main" val="729392036"/>
                  </a:ext>
                </a:extLst>
              </a:tr>
              <a:tr h="588185">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en-US" sz="1200" baseline="0" dirty="0"/>
                        <a:t>The University to organize annual conference on Academic-Business-Government relations in industry sector</a:t>
                      </a:r>
                      <a:endParaRPr lang="en-US" sz="1200" dirty="0"/>
                    </a:p>
                  </a:txBody>
                  <a:tcPr/>
                </a:tc>
                <a:tc>
                  <a:txBody>
                    <a:bodyPr/>
                    <a:lstStyle/>
                    <a:p>
                      <a:pPr algn="l"/>
                      <a:r>
                        <a:rPr lang="en-US" sz="1200" dirty="0"/>
                        <a:t>One annual conference (supported/sponsored</a:t>
                      </a:r>
                      <a:r>
                        <a:rPr lang="en-US" sz="1200" baseline="0" dirty="0"/>
                        <a:t> by business partners and government)</a:t>
                      </a:r>
                      <a:endParaRPr lang="en-US" sz="1200" dirty="0"/>
                    </a:p>
                  </a:txBody>
                  <a:tcPr/>
                </a:tc>
                <a:extLst>
                  <a:ext uri="{0D108BD9-81ED-4DB2-BD59-A6C34878D82A}">
                    <a16:rowId xmlns:a16="http://schemas.microsoft.com/office/drawing/2014/main" val="3480406243"/>
                  </a:ext>
                </a:extLst>
              </a:tr>
              <a:tr h="252079">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endParaRPr lang="en-US" sz="1200" dirty="0"/>
                    </a:p>
                  </a:txBody>
                  <a:tcPr/>
                </a:tc>
                <a:tc>
                  <a:txBody>
                    <a:bodyPr/>
                    <a:lstStyle/>
                    <a:p>
                      <a:pPr algn="l"/>
                      <a:endParaRPr lang="en-US" sz="1200" dirty="0"/>
                    </a:p>
                  </a:txBody>
                  <a:tcPr/>
                </a:tc>
                <a:extLst>
                  <a:ext uri="{0D108BD9-81ED-4DB2-BD59-A6C34878D82A}">
                    <a16:rowId xmlns:a16="http://schemas.microsoft.com/office/drawing/2014/main" val="3716952466"/>
                  </a:ext>
                </a:extLst>
              </a:tr>
              <a:tr h="420132">
                <a:tc vMerge="1">
                  <a:txBody>
                    <a:bodyPr/>
                    <a:lstStyle/>
                    <a:p>
                      <a:endParaRPr lang="en-US" dirty="0"/>
                    </a:p>
                  </a:txBody>
                  <a:tcPr/>
                </a:tc>
                <a:tc vMerge="1">
                  <a:txBody>
                    <a:bodyPr/>
                    <a:lstStyle/>
                    <a:p>
                      <a:endParaRPr lang="en-US" dirty="0"/>
                    </a:p>
                  </a:txBody>
                  <a:tcPr/>
                </a:tc>
                <a:tc rowSpan="3">
                  <a:txBody>
                    <a:bodyPr/>
                    <a:lstStyle/>
                    <a:p>
                      <a:pPr marL="0" indent="0" algn="l"/>
                      <a:r>
                        <a:rPr lang="en-US" sz="1200" dirty="0"/>
                        <a:t>Disseminating information about</a:t>
                      </a:r>
                      <a:r>
                        <a:rPr lang="en-US" sz="1200" baseline="0" dirty="0"/>
                        <a:t> partnerships </a:t>
                      </a:r>
                      <a:r>
                        <a:rPr lang="en-US" sz="1200" dirty="0"/>
                        <a:t>within</a:t>
                      </a:r>
                      <a:r>
                        <a:rPr lang="en-US" sz="1200" baseline="0" dirty="0"/>
                        <a:t> PRU</a:t>
                      </a:r>
                    </a:p>
                    <a:p>
                      <a:pPr marL="0" indent="0" algn="l"/>
                      <a:endParaRPr lang="en-US" sz="1200" baseline="0" dirty="0"/>
                    </a:p>
                  </a:txBody>
                  <a:tcPr/>
                </a:tc>
                <a:tc>
                  <a:txBody>
                    <a:bodyPr/>
                    <a:lstStyle/>
                    <a:p>
                      <a:pPr algn="l"/>
                      <a:r>
                        <a:rPr lang="en-US" sz="1200" dirty="0"/>
                        <a:t>Monthly meeting plan</a:t>
                      </a:r>
                      <a:r>
                        <a:rPr lang="en-US" sz="1200" baseline="0" dirty="0"/>
                        <a:t> on partnerships update (Rector to Deans/Heads)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Every</a:t>
                      </a:r>
                      <a:r>
                        <a:rPr lang="en-US" sz="1200" baseline="0" dirty="0"/>
                        <a:t> me</a:t>
                      </a:r>
                      <a:r>
                        <a:rPr lang="en-US" sz="1200" dirty="0"/>
                        <a:t>eting</a:t>
                      </a:r>
                      <a:r>
                        <a:rPr lang="en-US" sz="1200" baseline="0" dirty="0"/>
                        <a:t> is</a:t>
                      </a:r>
                      <a:r>
                        <a:rPr lang="en-US" sz="1200" dirty="0"/>
                        <a:t> attended by at least 75% of invitees</a:t>
                      </a:r>
                    </a:p>
                  </a:txBody>
                  <a:tcPr/>
                </a:tc>
                <a:extLst>
                  <a:ext uri="{0D108BD9-81ED-4DB2-BD59-A6C34878D82A}">
                    <a16:rowId xmlns:a16="http://schemas.microsoft.com/office/drawing/2014/main" val="349684946"/>
                  </a:ext>
                </a:extLst>
              </a:tr>
              <a:tr h="588185">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Monthly meeting plan</a:t>
                      </a:r>
                      <a:r>
                        <a:rPr lang="en-US" sz="1200" baseline="0" dirty="0"/>
                        <a:t> on partnerships update (Deans/Heads to all faculty members)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Every</a:t>
                      </a:r>
                      <a:r>
                        <a:rPr lang="en-US" sz="1200" baseline="0" dirty="0"/>
                        <a:t> me</a:t>
                      </a:r>
                      <a:r>
                        <a:rPr lang="en-US" sz="1200" dirty="0"/>
                        <a:t>eting</a:t>
                      </a:r>
                      <a:r>
                        <a:rPr lang="en-US" sz="1200" baseline="0" dirty="0"/>
                        <a:t> is</a:t>
                      </a:r>
                      <a:r>
                        <a:rPr lang="en-US" sz="1200" dirty="0"/>
                        <a:t> attended by at least 75% of invitees</a:t>
                      </a:r>
                    </a:p>
                  </a:txBody>
                  <a:tcPr/>
                </a:tc>
                <a:extLst>
                  <a:ext uri="{0D108BD9-81ED-4DB2-BD59-A6C34878D82A}">
                    <a16:rowId xmlns:a16="http://schemas.microsoft.com/office/drawing/2014/main" val="1458575260"/>
                  </a:ext>
                </a:extLst>
              </a:tr>
              <a:tr h="904053">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en-US" sz="1200" dirty="0"/>
                        <a:t>Announcement board</a:t>
                      </a:r>
                      <a:r>
                        <a:rPr lang="en-US" sz="1200" baseline="0" dirty="0"/>
                        <a:t> (or other digital platforms) on partnerships updates</a:t>
                      </a:r>
                      <a:endParaRPr lang="en-US" sz="1200" dirty="0"/>
                    </a:p>
                  </a:txBody>
                  <a:tcPr/>
                </a:tc>
                <a:tc>
                  <a:txBody>
                    <a:bodyPr/>
                    <a:lstStyle/>
                    <a:p>
                      <a:pPr algn="l"/>
                      <a:r>
                        <a:rPr lang="en-US" sz="1200" baseline="0" dirty="0"/>
                        <a:t>Updated once in a month</a:t>
                      </a:r>
                      <a:endParaRPr lang="en-US" sz="1200" dirty="0"/>
                    </a:p>
                  </a:txBody>
                  <a:tcPr/>
                </a:tc>
                <a:extLst>
                  <a:ext uri="{0D108BD9-81ED-4DB2-BD59-A6C34878D82A}">
                    <a16:rowId xmlns:a16="http://schemas.microsoft.com/office/drawing/2014/main" val="3489743550"/>
                  </a:ext>
                </a:extLst>
              </a:tr>
            </a:tbl>
          </a:graphicData>
        </a:graphic>
      </p:graphicFrame>
    </p:spTree>
    <p:extLst>
      <p:ext uri="{BB962C8B-B14F-4D97-AF65-F5344CB8AC3E}">
        <p14:creationId xmlns:p14="http://schemas.microsoft.com/office/powerpoint/2010/main" val="525074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286009"/>
            <a:ext cx="10364451" cy="933196"/>
          </a:xfrm>
        </p:spPr>
        <p:txBody>
          <a:bodyPr>
            <a:normAutofit/>
          </a:bodyPr>
          <a:lstStyle/>
          <a:p>
            <a:r>
              <a:rPr lang="id-ID" b="1" dirty="0"/>
              <a:t>Action plan</a:t>
            </a:r>
            <a:endParaRPr lang="en-US"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1433772597"/>
              </p:ext>
            </p:extLst>
          </p:nvPr>
        </p:nvGraphicFramePr>
        <p:xfrm>
          <a:off x="913775" y="1430945"/>
          <a:ext cx="10364451" cy="5689600"/>
        </p:xfrm>
        <a:graphic>
          <a:graphicData uri="http://schemas.openxmlformats.org/drawingml/2006/table">
            <a:tbl>
              <a:tblPr firstRow="1" bandRow="1">
                <a:tableStyleId>{0E3FDE45-AF77-4B5C-9715-49D594BDF05E}</a:tableStyleId>
              </a:tblPr>
              <a:tblGrid>
                <a:gridCol w="527565">
                  <a:extLst>
                    <a:ext uri="{9D8B030D-6E8A-4147-A177-3AD203B41FA5}">
                      <a16:colId xmlns:a16="http://schemas.microsoft.com/office/drawing/2014/main" val="2490921086"/>
                    </a:ext>
                  </a:extLst>
                </a:gridCol>
                <a:gridCol w="2090158">
                  <a:extLst>
                    <a:ext uri="{9D8B030D-6E8A-4147-A177-3AD203B41FA5}">
                      <a16:colId xmlns:a16="http://schemas.microsoft.com/office/drawing/2014/main" val="1368979517"/>
                    </a:ext>
                  </a:extLst>
                </a:gridCol>
                <a:gridCol w="2356684">
                  <a:extLst>
                    <a:ext uri="{9D8B030D-6E8A-4147-A177-3AD203B41FA5}">
                      <a16:colId xmlns:a16="http://schemas.microsoft.com/office/drawing/2014/main" val="3908013910"/>
                    </a:ext>
                  </a:extLst>
                </a:gridCol>
                <a:gridCol w="2660073">
                  <a:extLst>
                    <a:ext uri="{9D8B030D-6E8A-4147-A177-3AD203B41FA5}">
                      <a16:colId xmlns:a16="http://schemas.microsoft.com/office/drawing/2014/main" val="1604433936"/>
                    </a:ext>
                  </a:extLst>
                </a:gridCol>
                <a:gridCol w="2729971">
                  <a:extLst>
                    <a:ext uri="{9D8B030D-6E8A-4147-A177-3AD203B41FA5}">
                      <a16:colId xmlns:a16="http://schemas.microsoft.com/office/drawing/2014/main" val="3844140994"/>
                    </a:ext>
                  </a:extLst>
                </a:gridCol>
              </a:tblGrid>
              <a:tr h="370840">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370840">
                <a:tc rowSpan="9">
                  <a:txBody>
                    <a:bodyPr/>
                    <a:lstStyle/>
                    <a:p>
                      <a:pPr algn="ctr"/>
                      <a:r>
                        <a:rPr lang="id-ID" sz="1200" b="1" dirty="0"/>
                        <a:t>3</a:t>
                      </a:r>
                      <a:endParaRPr lang="en-US" sz="1200" b="1" dirty="0"/>
                    </a:p>
                  </a:txBody>
                  <a:tcPr/>
                </a:tc>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The HEI has strong links with incubators, science parks, and other external initiatives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Technology Transfer Office staff agree that the University has strong links with incubators, science parks, and other external initiatives, whereas both Rector/Vice Chancellors and Dean/Head of School/Faculty disagrees.</a:t>
                      </a:r>
                      <a:endParaRPr lang="en-US" sz="1200" dirty="0"/>
                    </a:p>
                  </a:txBody>
                  <a:tcPr/>
                </a:tc>
                <a:tc rowSpan="3">
                  <a:txBody>
                    <a:bodyPr/>
                    <a:lstStyle/>
                    <a:p>
                      <a:pPr marL="0" indent="0" algn="l"/>
                      <a:r>
                        <a:rPr lang="en-US" sz="1200" dirty="0"/>
                        <a:t>Supporting engagement</a:t>
                      </a:r>
                      <a:r>
                        <a:rPr lang="en-US" sz="1200" baseline="0" dirty="0"/>
                        <a:t> among business partners and other stakeholders for capacity building for knowledge exchange</a:t>
                      </a:r>
                      <a:endParaRPr lang="en-US" sz="1200" dirty="0"/>
                    </a:p>
                  </a:txBody>
                  <a:tcPr/>
                </a:tc>
                <a:tc>
                  <a:txBody>
                    <a:bodyPr/>
                    <a:lstStyle/>
                    <a:p>
                      <a:pPr algn="l"/>
                      <a:r>
                        <a:rPr lang="en-US" sz="1200" dirty="0"/>
                        <a:t>The University to provide open</a:t>
                      </a:r>
                      <a:r>
                        <a:rPr lang="en-US" sz="1200" baseline="0" dirty="0"/>
                        <a:t> spaces for collaboration and networking by making use of the available rooms in the university as the hub for activities related to fostering knowledge exchange with external parties</a:t>
                      </a:r>
                      <a:endParaRPr lang="en-US" sz="1200" dirty="0"/>
                    </a:p>
                  </a:txBody>
                  <a:tcPr/>
                </a:tc>
                <a:tc>
                  <a:txBody>
                    <a:bodyPr/>
                    <a:lstStyle/>
                    <a:p>
                      <a:pPr algn="l"/>
                      <a:r>
                        <a:rPr lang="en-US" sz="1200" dirty="0"/>
                        <a:t>The</a:t>
                      </a:r>
                      <a:r>
                        <a:rPr lang="en-US" sz="1200" baseline="0" dirty="0"/>
                        <a:t> establishment of the open spaces in the university</a:t>
                      </a:r>
                      <a:endParaRPr lang="en-US" sz="1200" dirty="0"/>
                    </a:p>
                  </a:txBody>
                  <a:tcPr/>
                </a:tc>
                <a:extLst>
                  <a:ext uri="{0D108BD9-81ED-4DB2-BD59-A6C34878D82A}">
                    <a16:rowId xmlns:a16="http://schemas.microsoft.com/office/drawing/2014/main" val="935449107"/>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University to provide co-working space for university students</a:t>
                      </a:r>
                      <a:r>
                        <a:rPr lang="en-US" sz="1200" baseline="0" dirty="0"/>
                        <a:t> that is accessible to all students in the region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a:t>
                      </a:r>
                      <a:r>
                        <a:rPr lang="en-US" sz="1200" baseline="0" dirty="0"/>
                        <a:t> establishment of the co-working space</a:t>
                      </a:r>
                      <a:endParaRPr lang="en-US" sz="1200" dirty="0"/>
                    </a:p>
                  </a:txBody>
                  <a:tcPr/>
                </a:tc>
                <a:extLst>
                  <a:ext uri="{0D108BD9-81ED-4DB2-BD59-A6C34878D82A}">
                    <a16:rowId xmlns:a16="http://schemas.microsoft.com/office/drawing/2014/main" val="1353394707"/>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en-US" sz="1200" dirty="0"/>
                        <a:t>The University to collaborate with other university-based incubators</a:t>
                      </a:r>
                    </a:p>
                  </a:txBody>
                  <a:tcPr/>
                </a:tc>
                <a:tc>
                  <a:txBody>
                    <a:bodyPr/>
                    <a:lstStyle/>
                    <a:p>
                      <a:pPr algn="l"/>
                      <a:r>
                        <a:rPr lang="en-US" sz="1200" dirty="0"/>
                        <a:t>Organizing</a:t>
                      </a:r>
                      <a:r>
                        <a:rPr lang="en-US" sz="1200" baseline="0" dirty="0"/>
                        <a:t> monthly programs/activities</a:t>
                      </a:r>
                      <a:endParaRPr lang="en-US" sz="1200" dirty="0"/>
                    </a:p>
                  </a:txBody>
                  <a:tcPr/>
                </a:tc>
                <a:extLst>
                  <a:ext uri="{0D108BD9-81ED-4DB2-BD59-A6C34878D82A}">
                    <a16:rowId xmlns:a16="http://schemas.microsoft.com/office/drawing/2014/main" val="1021264795"/>
                  </a:ext>
                </a:extLst>
              </a:tr>
              <a:tr h="370840">
                <a:tc vMerge="1">
                  <a:txBody>
                    <a:bodyPr/>
                    <a:lstStyle/>
                    <a:p>
                      <a:endParaRPr lang="en-US" dirty="0"/>
                    </a:p>
                  </a:txBody>
                  <a:tcPr/>
                </a:tc>
                <a:tc vMerge="1">
                  <a:txBody>
                    <a:bodyPr/>
                    <a:lstStyle/>
                    <a:p>
                      <a:endParaRPr lang="en-US" dirty="0"/>
                    </a:p>
                  </a:txBody>
                  <a:tcPr/>
                </a:tc>
                <a:tc rowSpan="3">
                  <a:txBody>
                    <a:bodyPr/>
                    <a:lstStyle/>
                    <a:p>
                      <a:pPr algn="l"/>
                      <a:r>
                        <a:rPr lang="en-US" sz="1200" dirty="0"/>
                        <a:t>Establishing internal organization and international links</a:t>
                      </a:r>
                    </a:p>
                  </a:txBody>
                  <a:tcPr/>
                </a:tc>
                <a:tc>
                  <a:txBody>
                    <a:bodyPr/>
                    <a:lstStyle/>
                    <a:p>
                      <a:pPr algn="l"/>
                      <a:r>
                        <a:rPr lang="en-US" sz="1200" dirty="0"/>
                        <a:t>The University to be</a:t>
                      </a:r>
                      <a:r>
                        <a:rPr lang="en-US" sz="1200" baseline="0" dirty="0"/>
                        <a:t> a member of international organizations that fund newly created incubators</a:t>
                      </a:r>
                      <a:endParaRPr lang="en-US" sz="1200" dirty="0"/>
                    </a:p>
                  </a:txBody>
                  <a:tcPr/>
                </a:tc>
                <a:tc>
                  <a:txBody>
                    <a:bodyPr/>
                    <a:lstStyle/>
                    <a:p>
                      <a:pPr algn="l"/>
                      <a:r>
                        <a:rPr lang="en-US" sz="1200" dirty="0"/>
                        <a:t>Becoming a member and</a:t>
                      </a:r>
                      <a:r>
                        <a:rPr lang="en-US" sz="1200" baseline="0" dirty="0"/>
                        <a:t> identifying 10 potential partners</a:t>
                      </a:r>
                      <a:endParaRPr lang="en-US" sz="1200" dirty="0"/>
                    </a:p>
                  </a:txBody>
                  <a:tcPr/>
                </a:tc>
                <a:extLst>
                  <a:ext uri="{0D108BD9-81ED-4DB2-BD59-A6C34878D82A}">
                    <a16:rowId xmlns:a16="http://schemas.microsoft.com/office/drawing/2014/main" val="72939203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en-US" sz="1200" dirty="0"/>
                        <a:t>The University to start partnerships with companies that</a:t>
                      </a:r>
                      <a:r>
                        <a:rPr lang="en-US" sz="1200" baseline="0" dirty="0"/>
                        <a:t> can provide start-up creating and coaching</a:t>
                      </a:r>
                      <a:endParaRPr lang="en-US" sz="1200" dirty="0"/>
                    </a:p>
                  </a:txBody>
                  <a:tcPr/>
                </a:tc>
                <a:tc>
                  <a:txBody>
                    <a:bodyPr/>
                    <a:lstStyle/>
                    <a:p>
                      <a:pPr algn="l"/>
                      <a:r>
                        <a:rPr lang="en-US" sz="1200" dirty="0"/>
                        <a:t>Starting</a:t>
                      </a:r>
                      <a:r>
                        <a:rPr lang="en-US" sz="1200" baseline="0" dirty="0"/>
                        <a:t> partnerships with at least 10 national/international companies</a:t>
                      </a:r>
                      <a:endParaRPr lang="en-US" sz="1200" dirty="0"/>
                    </a:p>
                  </a:txBody>
                  <a:tcPr/>
                </a:tc>
                <a:extLst>
                  <a:ext uri="{0D108BD9-81ED-4DB2-BD59-A6C34878D82A}">
                    <a16:rowId xmlns:a16="http://schemas.microsoft.com/office/drawing/2014/main" val="3480406243"/>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Establishing</a:t>
                      </a:r>
                      <a:r>
                        <a:rPr lang="en-US" sz="1200" baseline="0" dirty="0"/>
                        <a:t> Students Innovation Club which actively conducts events such as innovation fair, etc.</a:t>
                      </a:r>
                      <a:endParaRPr lang="en-US" sz="1200" dirty="0"/>
                    </a:p>
                  </a:txBody>
                  <a:tcPr/>
                </a:tc>
                <a:tc>
                  <a:txBody>
                    <a:bodyPr/>
                    <a:lstStyle/>
                    <a:p>
                      <a:pPr algn="l"/>
                      <a:r>
                        <a:rPr lang="en-US" sz="1200" dirty="0"/>
                        <a:t>The establishment</a:t>
                      </a:r>
                      <a:r>
                        <a:rPr lang="en-US" sz="1200" baseline="0" dirty="0"/>
                        <a:t> of Student Innovation Club</a:t>
                      </a:r>
                      <a:endParaRPr lang="en-US" sz="1200" dirty="0"/>
                    </a:p>
                  </a:txBody>
                  <a:tcPr/>
                </a:tc>
                <a:extLst>
                  <a:ext uri="{0D108BD9-81ED-4DB2-BD59-A6C34878D82A}">
                    <a16:rowId xmlns:a16="http://schemas.microsoft.com/office/drawing/2014/main" val="3716952466"/>
                  </a:ext>
                </a:extLst>
              </a:tr>
              <a:tr h="370840">
                <a:tc vMerge="1">
                  <a:txBody>
                    <a:bodyPr/>
                    <a:lstStyle/>
                    <a:p>
                      <a:endParaRPr lang="en-US" dirty="0"/>
                    </a:p>
                  </a:txBody>
                  <a:tcPr/>
                </a:tc>
                <a:tc vMerge="1">
                  <a:txBody>
                    <a:bodyPr/>
                    <a:lstStyle/>
                    <a:p>
                      <a:endParaRPr lang="en-US" dirty="0"/>
                    </a:p>
                  </a:txBody>
                  <a:tcPr/>
                </a:tc>
                <a:tc rowSpan="3">
                  <a:txBody>
                    <a:bodyPr/>
                    <a:lstStyle/>
                    <a:p>
                      <a:pPr algn="l"/>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84946"/>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endParaRPr lang="en-US" sz="1200" dirty="0"/>
                    </a:p>
                  </a:txBody>
                  <a:tcPr/>
                </a:tc>
                <a:tc>
                  <a:txBody>
                    <a:bodyPr/>
                    <a:lstStyle/>
                    <a:p>
                      <a:pPr algn="l"/>
                      <a:endParaRPr lang="en-US" sz="1200" dirty="0"/>
                    </a:p>
                  </a:txBody>
                  <a:tcPr/>
                </a:tc>
                <a:extLst>
                  <a:ext uri="{0D108BD9-81ED-4DB2-BD59-A6C34878D82A}">
                    <a16:rowId xmlns:a16="http://schemas.microsoft.com/office/drawing/2014/main" val="1458575260"/>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489743550"/>
                  </a:ext>
                </a:extLst>
              </a:tr>
            </a:tbl>
          </a:graphicData>
        </a:graphic>
      </p:graphicFrame>
    </p:spTree>
    <p:extLst>
      <p:ext uri="{BB962C8B-B14F-4D97-AF65-F5344CB8AC3E}">
        <p14:creationId xmlns:p14="http://schemas.microsoft.com/office/powerpoint/2010/main" val="779721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911267" y="3447148"/>
            <a:ext cx="8689976" cy="1371599"/>
          </a:xfrm>
        </p:spPr>
        <p:txBody>
          <a:bodyPr/>
          <a:lstStyle/>
          <a:p>
            <a:pPr algn="l"/>
            <a:r>
              <a:rPr lang="en-US" sz="2800" b="1" dirty="0">
                <a:solidFill>
                  <a:schemeClr val="tx1"/>
                </a:solidFill>
              </a:rPr>
              <a:t>T</a:t>
            </a:r>
            <a:r>
              <a:rPr lang="id-ID" sz="2800" b="1" dirty="0">
                <a:solidFill>
                  <a:schemeClr val="tx1"/>
                </a:solidFill>
              </a:rPr>
              <a:t>he internationalised institution</a:t>
            </a:r>
          </a:p>
        </p:txBody>
      </p:sp>
    </p:spTree>
    <p:extLst>
      <p:ext uri="{BB962C8B-B14F-4D97-AF65-F5344CB8AC3E}">
        <p14:creationId xmlns:p14="http://schemas.microsoft.com/office/powerpoint/2010/main" val="204754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363"/>
            <a:ext cx="12192000" cy="6096000"/>
          </a:xfrm>
          <a:prstGeom prst="rect">
            <a:avLst/>
          </a:prstGeom>
        </p:spPr>
      </p:pic>
    </p:spTree>
    <p:extLst>
      <p:ext uri="{BB962C8B-B14F-4D97-AF65-F5344CB8AC3E}">
        <p14:creationId xmlns:p14="http://schemas.microsoft.com/office/powerpoint/2010/main" val="806102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1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08" y="0"/>
            <a:ext cx="10058400" cy="6858000"/>
          </a:xfrm>
          <a:prstGeom prst="rect">
            <a:avLst/>
          </a:prstGeom>
        </p:spPr>
      </p:pic>
    </p:spTree>
    <p:extLst>
      <p:ext uri="{BB962C8B-B14F-4D97-AF65-F5344CB8AC3E}">
        <p14:creationId xmlns:p14="http://schemas.microsoft.com/office/powerpoint/2010/main" val="51691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3643737"/>
              </p:ext>
            </p:extLst>
          </p:nvPr>
        </p:nvGraphicFramePr>
        <p:xfrm>
          <a:off x="508000" y="381001"/>
          <a:ext cx="11074400" cy="5095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905760">
                  <a:extLst>
                    <a:ext uri="{9D8B030D-6E8A-4147-A177-3AD203B41FA5}">
                      <a16:colId xmlns:a16="http://schemas.microsoft.com/office/drawing/2014/main" val="20001"/>
                    </a:ext>
                  </a:extLst>
                </a:gridCol>
                <a:gridCol w="2214880">
                  <a:extLst>
                    <a:ext uri="{9D8B030D-6E8A-4147-A177-3AD203B41FA5}">
                      <a16:colId xmlns:a16="http://schemas.microsoft.com/office/drawing/2014/main" val="20002"/>
                    </a:ext>
                  </a:extLst>
                </a:gridCol>
                <a:gridCol w="2214880">
                  <a:extLst>
                    <a:ext uri="{9D8B030D-6E8A-4147-A177-3AD203B41FA5}">
                      <a16:colId xmlns:a16="http://schemas.microsoft.com/office/drawing/2014/main" val="20003"/>
                    </a:ext>
                  </a:extLst>
                </a:gridCol>
                <a:gridCol w="2214880">
                  <a:extLst>
                    <a:ext uri="{9D8B030D-6E8A-4147-A177-3AD203B41FA5}">
                      <a16:colId xmlns:a16="http://schemas.microsoft.com/office/drawing/2014/main" val="20004"/>
                    </a:ext>
                  </a:extLst>
                </a:gridCol>
              </a:tblGrid>
              <a:tr h="370840">
                <a:tc>
                  <a:txBody>
                    <a:bodyPr/>
                    <a:lstStyle/>
                    <a:p>
                      <a:r>
                        <a:rPr lang="id-ID" sz="1600" dirty="0"/>
                        <a:t>Number</a:t>
                      </a:r>
                    </a:p>
                  </a:txBody>
                  <a:tcPr marL="121920" marR="121920"/>
                </a:tc>
                <a:tc>
                  <a:txBody>
                    <a:bodyPr/>
                    <a:lstStyle/>
                    <a:p>
                      <a:r>
                        <a:rPr lang="id-ID" sz="1600" dirty="0"/>
                        <a:t>Problem</a:t>
                      </a:r>
                    </a:p>
                  </a:txBody>
                  <a:tcPr marL="121920" marR="121920"/>
                </a:tc>
                <a:tc>
                  <a:txBody>
                    <a:bodyPr/>
                    <a:lstStyle/>
                    <a:p>
                      <a:r>
                        <a:rPr lang="id-ID" sz="1600" dirty="0"/>
                        <a:t>Action Plan</a:t>
                      </a:r>
                    </a:p>
                  </a:txBody>
                  <a:tcPr marL="121920" marR="121920"/>
                </a:tc>
                <a:tc>
                  <a:txBody>
                    <a:bodyPr/>
                    <a:lstStyle/>
                    <a:p>
                      <a:r>
                        <a:rPr lang="id-ID" sz="1600" dirty="0"/>
                        <a:t>Work Plan</a:t>
                      </a:r>
                    </a:p>
                  </a:txBody>
                  <a:tcPr marL="121920" marR="121920"/>
                </a:tc>
                <a:tc>
                  <a:txBody>
                    <a:bodyPr/>
                    <a:lstStyle/>
                    <a:p>
                      <a:r>
                        <a:rPr lang="id-ID" sz="1600" dirty="0"/>
                        <a:t>Measure of Success</a:t>
                      </a:r>
                    </a:p>
                  </a:txBody>
                  <a:tcPr marL="121920" marR="121920"/>
                </a:tc>
                <a:extLst>
                  <a:ext uri="{0D108BD9-81ED-4DB2-BD59-A6C34878D82A}">
                    <a16:rowId xmlns:a16="http://schemas.microsoft.com/office/drawing/2014/main" val="10000"/>
                  </a:ext>
                </a:extLst>
              </a:tr>
              <a:tr h="370840">
                <a:tc>
                  <a:txBody>
                    <a:bodyPr/>
                    <a:lstStyle/>
                    <a:p>
                      <a:r>
                        <a:rPr lang="id-ID" sz="1600" dirty="0"/>
                        <a:t>1. Internationalisation</a:t>
                      </a:r>
                      <a:r>
                        <a:rPr lang="id-ID" sz="1600" baseline="0" dirty="0"/>
                        <a:t> is an integral part of the HEI’s entrepreneurial agenda</a:t>
                      </a:r>
                      <a:endParaRPr lang="id-ID" sz="1600" dirty="0"/>
                    </a:p>
                  </a:txBody>
                  <a:tcPr marL="121920" marR="121920"/>
                </a:tc>
                <a:tc>
                  <a:txBody>
                    <a:bodyPr/>
                    <a:lstStyle/>
                    <a:p>
                      <a:r>
                        <a:rPr lang="id-ID" sz="1600" dirty="0"/>
                        <a:t>There is a huge gap in the perspective</a:t>
                      </a:r>
                      <a:r>
                        <a:rPr lang="id-ID" sz="1600" baseline="0" dirty="0"/>
                        <a:t> between most of the responders. The most glaring difference is the view between the lecturers compared to those of the heads of faculties/study programs and the top management</a:t>
                      </a:r>
                      <a:endParaRPr lang="id-ID" sz="1600" dirty="0"/>
                    </a:p>
                  </a:txBody>
                  <a:tcPr marL="121920" marR="121920"/>
                </a:tc>
                <a:tc>
                  <a:txBody>
                    <a:bodyPr/>
                    <a:lstStyle/>
                    <a:p>
                      <a:pPr marL="342900" indent="-342900">
                        <a:buAutoNum type="alphaLcPeriod"/>
                      </a:pPr>
                      <a:r>
                        <a:rPr lang="id-ID" sz="1600" dirty="0"/>
                        <a:t>We need to assimilate</a:t>
                      </a:r>
                      <a:r>
                        <a:rPr lang="id-ID" sz="1600" baseline="0" dirty="0"/>
                        <a:t> the information  on our internationalisation program</a:t>
                      </a:r>
                    </a:p>
                    <a:p>
                      <a:pPr marL="342900" indent="-342900">
                        <a:buAutoNum type="alphaLcPeriod"/>
                      </a:pPr>
                      <a:r>
                        <a:rPr lang="id-ID" sz="1600" baseline="0" dirty="0"/>
                        <a:t>We need to introduce our entrepreneurship program</a:t>
                      </a:r>
                    </a:p>
                    <a:p>
                      <a:pPr marL="342900" indent="-342900">
                        <a:buAutoNum type="alphaLcPeriod"/>
                      </a:pPr>
                      <a:endParaRPr lang="id-ID" sz="1600" dirty="0"/>
                    </a:p>
                  </a:txBody>
                  <a:tcPr marL="121920" marR="121920"/>
                </a:tc>
                <a:tc>
                  <a:txBody>
                    <a:bodyPr/>
                    <a:lstStyle/>
                    <a:p>
                      <a:pPr marL="285750" indent="-285750">
                        <a:buFont typeface="Arial" pitchFamily="34" charset="0"/>
                        <a:buChar char="•"/>
                      </a:pPr>
                      <a:r>
                        <a:rPr lang="id-ID" sz="1600" dirty="0"/>
                        <a:t>We</a:t>
                      </a:r>
                      <a:r>
                        <a:rPr lang="id-ID" sz="1600" baseline="0" dirty="0"/>
                        <a:t> need to put a more detailed information on our website for both our internationalisation and entrepreneurship programs</a:t>
                      </a:r>
                    </a:p>
                    <a:p>
                      <a:pPr marL="285750" indent="-285750">
                        <a:buFont typeface="Arial" pitchFamily="34" charset="0"/>
                        <a:buChar char="•"/>
                      </a:pPr>
                      <a:r>
                        <a:rPr lang="id-ID" sz="1600" baseline="0" dirty="0"/>
                        <a:t>We need to have regular meeting sessions  between the International Partnerships Office and </a:t>
                      </a:r>
                      <a:r>
                        <a:rPr lang="en-GB" sz="1600" baseline="0" dirty="0"/>
                        <a:t>the Business Incubator</a:t>
                      </a:r>
                      <a:r>
                        <a:rPr lang="id-ID" sz="1600" baseline="0" dirty="0"/>
                        <a:t> with the Deans and Heads of Study Programs</a:t>
                      </a:r>
                      <a:endParaRPr lang="id-ID" sz="1600" dirty="0"/>
                    </a:p>
                  </a:txBody>
                  <a:tcPr marL="121920" marR="121920"/>
                </a:tc>
                <a:tc>
                  <a:txBody>
                    <a:bodyPr/>
                    <a:lstStyle/>
                    <a:p>
                      <a:pPr marL="285750" indent="-285750">
                        <a:buFont typeface="Arial" pitchFamily="34" charset="0"/>
                        <a:buChar char="•"/>
                      </a:pPr>
                      <a:r>
                        <a:rPr lang="id-ID" sz="1600" dirty="0"/>
                        <a:t>Deans</a:t>
                      </a:r>
                      <a:r>
                        <a:rPr lang="id-ID" sz="1600" baseline="0" dirty="0"/>
                        <a:t> and head of study programs are fully aware of our internationalisation and entrepreneurship program</a:t>
                      </a:r>
                    </a:p>
                    <a:p>
                      <a:pPr marL="285750" indent="-285750">
                        <a:buFont typeface="Arial" pitchFamily="34" charset="0"/>
                        <a:buChar char="•"/>
                      </a:pPr>
                      <a:r>
                        <a:rPr lang="id-ID" sz="1600" baseline="0" dirty="0"/>
                        <a:t>Both the International Partnerships Office and each study programs create collaborative programs that will benefit the university as a whole</a:t>
                      </a:r>
                    </a:p>
                    <a:p>
                      <a:pPr marL="285750" indent="-285750">
                        <a:buFont typeface="Arial" pitchFamily="34" charset="0"/>
                        <a:buChar char="•"/>
                      </a:pPr>
                      <a:r>
                        <a:rPr lang="id-ID" sz="1600" baseline="0" dirty="0"/>
                        <a:t>Our students are included in the program</a:t>
                      </a:r>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0526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10312591"/>
              </p:ext>
            </p:extLst>
          </p:nvPr>
        </p:nvGraphicFramePr>
        <p:xfrm>
          <a:off x="609600" y="561036"/>
          <a:ext cx="10972800" cy="54000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370840">
                <a:tc>
                  <a:txBody>
                    <a:bodyPr/>
                    <a:lstStyle/>
                    <a:p>
                      <a:r>
                        <a:rPr lang="id-ID" dirty="0"/>
                        <a:t>Number</a:t>
                      </a:r>
                    </a:p>
                  </a:txBody>
                  <a:tcPr marL="121920" marR="121920"/>
                </a:tc>
                <a:tc>
                  <a:txBody>
                    <a:bodyPr/>
                    <a:lstStyle/>
                    <a:p>
                      <a:r>
                        <a:rPr lang="id-ID" dirty="0"/>
                        <a:t>Problem</a:t>
                      </a:r>
                    </a:p>
                  </a:txBody>
                  <a:tcPr marL="121920" marR="121920"/>
                </a:tc>
                <a:tc>
                  <a:txBody>
                    <a:bodyPr/>
                    <a:lstStyle/>
                    <a:p>
                      <a:r>
                        <a:rPr lang="id-ID" dirty="0"/>
                        <a:t>Action Plan</a:t>
                      </a:r>
                    </a:p>
                  </a:txBody>
                  <a:tcPr marL="121920" marR="121920"/>
                </a:tc>
                <a:tc>
                  <a:txBody>
                    <a:bodyPr/>
                    <a:lstStyle/>
                    <a:p>
                      <a:r>
                        <a:rPr lang="id-ID" dirty="0"/>
                        <a:t>Work Plan</a:t>
                      </a:r>
                    </a:p>
                  </a:txBody>
                  <a:tcPr marL="121920" marR="121920"/>
                </a:tc>
                <a:tc>
                  <a:txBody>
                    <a:bodyPr/>
                    <a:lstStyle/>
                    <a:p>
                      <a:r>
                        <a:rPr lang="id-ID" dirty="0"/>
                        <a:t>Measure of Success</a:t>
                      </a:r>
                    </a:p>
                  </a:txBody>
                  <a:tcPr marL="121920" marR="121920"/>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2. The HEI explicitly supports</a:t>
                      </a:r>
                      <a:r>
                        <a:rPr lang="id-ID" baseline="0" dirty="0"/>
                        <a:t> the international mobility of its staff and students</a:t>
                      </a:r>
                      <a:endParaRPr lang="id-ID" dirty="0"/>
                    </a:p>
                    <a:p>
                      <a:endParaRPr lang="id-ID" dirty="0"/>
                    </a:p>
                  </a:txBody>
                  <a:tcPr marL="121920" marR="121920"/>
                </a:tc>
                <a:tc>
                  <a:txBody>
                    <a:bodyPr/>
                    <a:lstStyle/>
                    <a:p>
                      <a:r>
                        <a:rPr lang="id-ID" dirty="0"/>
                        <a:t>The deans and heads of study programs perceive</a:t>
                      </a:r>
                      <a:r>
                        <a:rPr lang="id-ID" baseline="0" dirty="0"/>
                        <a:t> the international mobility as something that has not been optimized quite yet. The top management think that the international mobility that we have is already quite successful</a:t>
                      </a:r>
                      <a:endParaRPr lang="id-ID" dirty="0"/>
                    </a:p>
                  </a:txBody>
                  <a:tcPr marL="121920" marR="121920"/>
                </a:tc>
                <a:tc>
                  <a:txBody>
                    <a:bodyPr/>
                    <a:lstStyle/>
                    <a:p>
                      <a:pPr marL="285750" indent="-285750">
                        <a:buFont typeface="Arial" pitchFamily="34" charset="0"/>
                        <a:buChar char="•"/>
                      </a:pPr>
                      <a:r>
                        <a:rPr lang="id-ID" dirty="0"/>
                        <a:t>We</a:t>
                      </a:r>
                      <a:r>
                        <a:rPr lang="id-ID" baseline="0" dirty="0"/>
                        <a:t> need to create and integrated plan where our students and faculty members are able to be actively involved in the mobility program</a:t>
                      </a:r>
                    </a:p>
                    <a:p>
                      <a:pPr marL="285750" indent="-285750">
                        <a:buFont typeface="Arial" pitchFamily="34" charset="0"/>
                        <a:buChar char="•"/>
                      </a:pPr>
                      <a:r>
                        <a:rPr lang="id-ID" baseline="0" dirty="0"/>
                        <a:t>The international mobility program need to be tailored specifically to the needs of the faculty members and students</a:t>
                      </a:r>
                      <a:endParaRPr lang="id-ID" dirty="0"/>
                    </a:p>
                  </a:txBody>
                  <a:tcPr marL="121920" marR="121920"/>
                </a:tc>
                <a:tc>
                  <a:txBody>
                    <a:bodyPr/>
                    <a:lstStyle/>
                    <a:p>
                      <a:pPr marL="285750" indent="-285750">
                        <a:buFont typeface="Arial" pitchFamily="34" charset="0"/>
                        <a:buChar char="•"/>
                      </a:pPr>
                      <a:r>
                        <a:rPr lang="id-ID" dirty="0"/>
                        <a:t>We neeed to create a program where at least 1 member of each faculty or study programs is involved in a yearly</a:t>
                      </a:r>
                      <a:r>
                        <a:rPr lang="id-ID" baseline="0" dirty="0"/>
                        <a:t> mobility program</a:t>
                      </a:r>
                    </a:p>
                    <a:p>
                      <a:pPr marL="285750" indent="-285750">
                        <a:buFont typeface="Arial" pitchFamily="34" charset="0"/>
                        <a:buChar char="•"/>
                      </a:pPr>
                      <a:r>
                        <a:rPr lang="id-ID" dirty="0"/>
                        <a:t>We</a:t>
                      </a:r>
                      <a:r>
                        <a:rPr lang="id-ID" baseline="0" dirty="0"/>
                        <a:t> need to send at least 1 student from each study program on a mobility program once yearly. </a:t>
                      </a:r>
                      <a:endParaRPr lang="id-ID" dirty="0"/>
                    </a:p>
                  </a:txBody>
                  <a:tcPr marL="121920" marR="121920"/>
                </a:tc>
                <a:tc>
                  <a:txBody>
                    <a:bodyPr/>
                    <a:lstStyle/>
                    <a:p>
                      <a:endParaRPr lang="id-ID" dirty="0"/>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1150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lstStyle/>
          <a:p>
            <a:pPr algn="l"/>
            <a:r>
              <a:rPr lang="id-ID" sz="2800" b="1" dirty="0">
                <a:solidFill>
                  <a:schemeClr val="tx1"/>
                </a:solidFill>
              </a:rPr>
              <a:t>Measuring impact </a:t>
            </a:r>
          </a:p>
        </p:txBody>
      </p:sp>
    </p:spTree>
    <p:extLst>
      <p:ext uri="{BB962C8B-B14F-4D97-AF65-F5344CB8AC3E}">
        <p14:creationId xmlns:p14="http://schemas.microsoft.com/office/powerpoint/2010/main" val="3817232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119"/>
            <a:ext cx="12192000" cy="6096000"/>
          </a:xfrm>
          <a:prstGeom prst="rect">
            <a:avLst/>
          </a:prstGeom>
        </p:spPr>
      </p:pic>
    </p:spTree>
    <p:extLst>
      <p:ext uri="{BB962C8B-B14F-4D97-AF65-F5344CB8AC3E}">
        <p14:creationId xmlns:p14="http://schemas.microsoft.com/office/powerpoint/2010/main" val="171300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534" y="0"/>
            <a:ext cx="10058400" cy="6858000"/>
          </a:xfrm>
          <a:prstGeom prst="rect">
            <a:avLst/>
          </a:prstGeom>
        </p:spPr>
      </p:pic>
    </p:spTree>
    <p:extLst>
      <p:ext uri="{BB962C8B-B14F-4D97-AF65-F5344CB8AC3E}">
        <p14:creationId xmlns:p14="http://schemas.microsoft.com/office/powerpoint/2010/main" val="218733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36819"/>
            <a:ext cx="12201258" cy="855764"/>
          </a:xfrm>
          <a:prstGeom prst="rect">
            <a:avLst/>
          </a:prstGeom>
          <a:solidFill>
            <a:srgbClr val="183756">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1"/>
          <p:cNvSpPr txBox="1">
            <a:spLocks/>
          </p:cNvSpPr>
          <p:nvPr/>
        </p:nvSpPr>
        <p:spPr>
          <a:xfrm>
            <a:off x="323406" y="144374"/>
            <a:ext cx="4373170" cy="884981"/>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800" b="1" dirty="0">
                <a:solidFill>
                  <a:schemeClr val="bg1"/>
                </a:solidFill>
                <a:latin typeface="Century Gothic" charset="0"/>
                <a:cs typeface="Century Gothic" charset="0"/>
              </a:rPr>
              <a:t>ASSESSMENT RESULT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5344"/>
            <a:ext cx="12192000" cy="4846234"/>
          </a:xfrm>
          <a:prstGeom prst="rect">
            <a:avLst/>
          </a:prstGeom>
        </p:spPr>
      </p:pic>
      <p:pic>
        <p:nvPicPr>
          <p:cNvPr id="12" name="Picture 11"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00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B903-BAF4-402A-8676-1DC85B0505CF}"/>
              </a:ext>
            </a:extLst>
          </p:cNvPr>
          <p:cNvSpPr>
            <a:spLocks noGrp="1"/>
          </p:cNvSpPr>
          <p:nvPr>
            <p:ph type="title"/>
          </p:nvPr>
        </p:nvSpPr>
        <p:spPr>
          <a:xfrm>
            <a:off x="913775" y="161314"/>
            <a:ext cx="10364451" cy="592665"/>
          </a:xfrm>
        </p:spPr>
        <p:txBody>
          <a:bodyPr>
            <a:normAutofit/>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measuring impact</a:t>
            </a:r>
            <a:endParaRPr lang="en-US" b="1" dirty="0"/>
          </a:p>
        </p:txBody>
      </p:sp>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3134572217"/>
              </p:ext>
            </p:extLst>
          </p:nvPr>
        </p:nvGraphicFramePr>
        <p:xfrm>
          <a:off x="913775" y="974463"/>
          <a:ext cx="10364451" cy="5723629"/>
        </p:xfrm>
        <a:graphic>
          <a:graphicData uri="http://schemas.openxmlformats.org/drawingml/2006/table">
            <a:tbl>
              <a:tblPr firstRow="1" bandRow="1">
                <a:tableStyleId>{0E3FDE45-AF77-4B5C-9715-49D594BDF05E}</a:tableStyleId>
              </a:tblPr>
              <a:tblGrid>
                <a:gridCol w="527565">
                  <a:extLst>
                    <a:ext uri="{9D8B030D-6E8A-4147-A177-3AD203B41FA5}">
                      <a16:colId xmlns:a16="http://schemas.microsoft.com/office/drawing/2014/main" val="2490921086"/>
                    </a:ext>
                  </a:extLst>
                </a:gridCol>
                <a:gridCol w="2090158">
                  <a:extLst>
                    <a:ext uri="{9D8B030D-6E8A-4147-A177-3AD203B41FA5}">
                      <a16:colId xmlns:a16="http://schemas.microsoft.com/office/drawing/2014/main" val="1368979517"/>
                    </a:ext>
                  </a:extLst>
                </a:gridCol>
                <a:gridCol w="2356684">
                  <a:extLst>
                    <a:ext uri="{9D8B030D-6E8A-4147-A177-3AD203B41FA5}">
                      <a16:colId xmlns:a16="http://schemas.microsoft.com/office/drawing/2014/main" val="3908013910"/>
                    </a:ext>
                  </a:extLst>
                </a:gridCol>
                <a:gridCol w="2660073">
                  <a:extLst>
                    <a:ext uri="{9D8B030D-6E8A-4147-A177-3AD203B41FA5}">
                      <a16:colId xmlns:a16="http://schemas.microsoft.com/office/drawing/2014/main" val="1604433936"/>
                    </a:ext>
                  </a:extLst>
                </a:gridCol>
                <a:gridCol w="2729971">
                  <a:extLst>
                    <a:ext uri="{9D8B030D-6E8A-4147-A177-3AD203B41FA5}">
                      <a16:colId xmlns:a16="http://schemas.microsoft.com/office/drawing/2014/main" val="3844140994"/>
                    </a:ext>
                  </a:extLst>
                </a:gridCol>
              </a:tblGrid>
              <a:tr h="346228">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2163927">
                <a:tc rowSpan="3">
                  <a:txBody>
                    <a:bodyPr/>
                    <a:lstStyle/>
                    <a:p>
                      <a:pPr algn="ctr"/>
                      <a:r>
                        <a:rPr lang="id-ID" b="1" dirty="0"/>
                        <a:t>1</a:t>
                      </a:r>
                      <a:endParaRPr lang="en-US" b="1" dirty="0"/>
                    </a:p>
                  </a:txBody>
                  <a:tcPr/>
                </a:tc>
                <a:tc rowSpan="3">
                  <a:txBody>
                    <a:bodyPr/>
                    <a:lstStyle/>
                    <a:p>
                      <a:pPr algn="l"/>
                      <a:r>
                        <a:rPr lang="en-US" dirty="0"/>
                        <a:t>The </a:t>
                      </a:r>
                      <a:r>
                        <a:rPr lang="en-GB" dirty="0"/>
                        <a:t>University</a:t>
                      </a:r>
                      <a:r>
                        <a:rPr lang="en-US" dirty="0"/>
                        <a:t> regularly assesses the impact of</a:t>
                      </a:r>
                    </a:p>
                    <a:p>
                      <a:pPr algn="l"/>
                      <a:r>
                        <a:rPr lang="en-US" dirty="0"/>
                        <a:t>its entrepreneurial agenda</a:t>
                      </a:r>
                    </a:p>
                  </a:txBody>
                  <a:tcPr/>
                </a:tc>
                <a:tc rowSpan="3">
                  <a:txBody>
                    <a:bodyPr/>
                    <a:lstStyle/>
                    <a:p>
                      <a:r>
                        <a:rPr lang="id-ID" b="1" dirty="0">
                          <a:solidFill>
                            <a:srgbClr val="FF0000"/>
                          </a:solidFill>
                        </a:rPr>
                        <a:t>Build </a:t>
                      </a:r>
                      <a:r>
                        <a:rPr lang="id-ID" sz="1800" b="1" i="0" u="none" strike="noStrike" kern="1200" baseline="0" dirty="0">
                          <a:solidFill>
                            <a:srgbClr val="FF0000"/>
                          </a:solidFill>
                          <a:latin typeface="+mn-lt"/>
                          <a:ea typeface="+mn-ea"/>
                          <a:cs typeface="+mn-cs"/>
                        </a:rPr>
                        <a:t>high understanding </a:t>
                      </a:r>
                      <a:r>
                        <a:rPr lang="id-ID" sz="1800" b="0" i="0" u="none" strike="noStrike" kern="1200" baseline="0" dirty="0">
                          <a:solidFill>
                            <a:schemeClr val="tx1"/>
                          </a:solidFill>
                          <a:latin typeface="+mn-lt"/>
                          <a:ea typeface="+mn-ea"/>
                          <a:cs typeface="+mn-cs"/>
                        </a:rPr>
                        <a:t>about</a:t>
                      </a:r>
                      <a:r>
                        <a:rPr lang="en-US" sz="1800" b="0" i="0" u="none" strike="noStrike" kern="1200" baseline="0" dirty="0">
                          <a:solidFill>
                            <a:schemeClr val="tx1"/>
                          </a:solidFill>
                          <a:latin typeface="+mn-lt"/>
                          <a:ea typeface="+mn-ea"/>
                          <a:cs typeface="+mn-cs"/>
                        </a:rPr>
                        <a:t> of how important entrepreneurship is to the governing</a:t>
                      </a:r>
                    </a:p>
                    <a:p>
                      <a:r>
                        <a:rPr lang="en-US" sz="1800" b="0" i="0" u="none" strike="noStrike" kern="1200" baseline="0" dirty="0">
                          <a:solidFill>
                            <a:schemeClr val="tx1"/>
                          </a:solidFill>
                          <a:latin typeface="+mn-lt"/>
                          <a:ea typeface="+mn-ea"/>
                          <a:cs typeface="+mn-cs"/>
                        </a:rPr>
                        <a:t>and </a:t>
                      </a:r>
                      <a:r>
                        <a:rPr lang="id-ID" sz="1800" b="1" i="0" u="none" strike="noStrike" kern="1200" baseline="0" dirty="0">
                          <a:solidFill>
                            <a:schemeClr val="tx1"/>
                          </a:solidFill>
                          <a:latin typeface="+mn-lt"/>
                          <a:ea typeface="+mn-ea"/>
                          <a:cs typeface="+mn-cs"/>
                        </a:rPr>
                        <a:t>all </a:t>
                      </a:r>
                      <a:r>
                        <a:rPr lang="en-US" sz="1800" b="1" i="0" u="none" strike="noStrike" kern="1200" baseline="0" dirty="0">
                          <a:solidFill>
                            <a:schemeClr val="tx1"/>
                          </a:solidFill>
                          <a:latin typeface="+mn-lt"/>
                          <a:ea typeface="+mn-ea"/>
                          <a:cs typeface="+mn-cs"/>
                        </a:rPr>
                        <a:t>executive boards</a:t>
                      </a:r>
                      <a:endParaRPr lang="en-US" b="1" dirty="0"/>
                    </a:p>
                  </a:txBody>
                  <a:tcPr/>
                </a:tc>
                <a:tc>
                  <a:txBody>
                    <a:bodyPr/>
                    <a:lstStyle/>
                    <a:p>
                      <a:pPr algn="l"/>
                      <a:r>
                        <a:rPr lang="id-ID" dirty="0"/>
                        <a:t>Doing a comparative study toward entrepreneurial education through joint the seminar or workshop about entrepreneurial agenda by all the excutive boards</a:t>
                      </a:r>
                      <a:endParaRPr lang="en-US" dirty="0"/>
                    </a:p>
                  </a:txBody>
                  <a:tcPr/>
                </a:tc>
                <a:tc>
                  <a:txBody>
                    <a:bodyPr/>
                    <a:lstStyle/>
                    <a:p>
                      <a:pPr algn="l"/>
                      <a:r>
                        <a:rPr lang="id-ID" dirty="0"/>
                        <a:t>Visit and participate the seminar or workshop about entrepreneurial periodically in order to improve the understanding</a:t>
                      </a:r>
                      <a:endParaRPr lang="en-US" dirty="0"/>
                    </a:p>
                  </a:txBody>
                  <a:tcPr/>
                </a:tc>
                <a:extLst>
                  <a:ext uri="{0D108BD9-81ED-4DB2-BD59-A6C34878D82A}">
                    <a16:rowId xmlns:a16="http://schemas.microsoft.com/office/drawing/2014/main" val="935449107"/>
                  </a:ext>
                </a:extLst>
              </a:tr>
              <a:tr h="1384914">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id-ID" dirty="0"/>
                        <a:t>Establish internal meeting among excutive boards in order to sharing the idea about the entrepreneurial agenda</a:t>
                      </a:r>
                      <a:endParaRPr lang="en-US" dirty="0"/>
                    </a:p>
                  </a:txBody>
                  <a:tcPr/>
                </a:tc>
                <a:tc>
                  <a:txBody>
                    <a:bodyPr/>
                    <a:lstStyle/>
                    <a:p>
                      <a:pPr algn="l"/>
                      <a:r>
                        <a:rPr lang="id-ID" dirty="0"/>
                        <a:t>Scheduling monthly internal meeting that specialized discussed about entrepreneurial agenda</a:t>
                      </a:r>
                      <a:endParaRPr lang="en-US" dirty="0"/>
                    </a:p>
                  </a:txBody>
                  <a:tcPr/>
                </a:tc>
                <a:extLst>
                  <a:ext uri="{0D108BD9-81ED-4DB2-BD59-A6C34878D82A}">
                    <a16:rowId xmlns:a16="http://schemas.microsoft.com/office/drawing/2014/main" val="1353394707"/>
                  </a:ext>
                </a:extLst>
              </a:tr>
              <a:tr h="1730902">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l"/>
                      <a:r>
                        <a:rPr lang="id-ID" dirty="0"/>
                        <a:t>Invite entrepreneurs to come to Pres Univ in order to share the idea about entrepreneurial agenda (in house training)</a:t>
                      </a:r>
                      <a:endParaRPr lang="en-US" dirty="0"/>
                    </a:p>
                  </a:txBody>
                  <a:tcPr/>
                </a:tc>
                <a:tc>
                  <a:txBody>
                    <a:bodyPr/>
                    <a:lstStyle/>
                    <a:p>
                      <a:pPr algn="l"/>
                      <a:r>
                        <a:rPr lang="id-ID" dirty="0"/>
                        <a:t>Scheduling periodically sharing session between the executive boards and the entrepreneurs from any industries. </a:t>
                      </a:r>
                      <a:endParaRPr lang="en-US" dirty="0"/>
                    </a:p>
                  </a:txBody>
                  <a:tcPr/>
                </a:tc>
                <a:extLst>
                  <a:ext uri="{0D108BD9-81ED-4DB2-BD59-A6C34878D82A}">
                    <a16:rowId xmlns:a16="http://schemas.microsoft.com/office/drawing/2014/main" val="1021264795"/>
                  </a:ext>
                </a:extLst>
              </a:tr>
            </a:tbl>
          </a:graphicData>
        </a:graphic>
      </p:graphicFrame>
    </p:spTree>
    <p:extLst>
      <p:ext uri="{BB962C8B-B14F-4D97-AF65-F5344CB8AC3E}">
        <p14:creationId xmlns:p14="http://schemas.microsoft.com/office/powerpoint/2010/main" val="1512797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708632975"/>
              </p:ext>
            </p:extLst>
          </p:nvPr>
        </p:nvGraphicFramePr>
        <p:xfrm>
          <a:off x="673145" y="821350"/>
          <a:ext cx="10877171" cy="6126480"/>
        </p:xfrm>
        <a:graphic>
          <a:graphicData uri="http://schemas.openxmlformats.org/drawingml/2006/table">
            <a:tbl>
              <a:tblPr firstRow="1" bandRow="1">
                <a:tableStyleId>{0E3FDE45-AF77-4B5C-9715-49D594BDF05E}</a:tableStyleId>
              </a:tblPr>
              <a:tblGrid>
                <a:gridCol w="553663">
                  <a:extLst>
                    <a:ext uri="{9D8B030D-6E8A-4147-A177-3AD203B41FA5}">
                      <a16:colId xmlns:a16="http://schemas.microsoft.com/office/drawing/2014/main" val="2490921086"/>
                    </a:ext>
                  </a:extLst>
                </a:gridCol>
                <a:gridCol w="2193556">
                  <a:extLst>
                    <a:ext uri="{9D8B030D-6E8A-4147-A177-3AD203B41FA5}">
                      <a16:colId xmlns:a16="http://schemas.microsoft.com/office/drawing/2014/main" val="1368979517"/>
                    </a:ext>
                  </a:extLst>
                </a:gridCol>
                <a:gridCol w="2473267">
                  <a:extLst>
                    <a:ext uri="{9D8B030D-6E8A-4147-A177-3AD203B41FA5}">
                      <a16:colId xmlns:a16="http://schemas.microsoft.com/office/drawing/2014/main" val="3908013910"/>
                    </a:ext>
                  </a:extLst>
                </a:gridCol>
                <a:gridCol w="2791665">
                  <a:extLst>
                    <a:ext uri="{9D8B030D-6E8A-4147-A177-3AD203B41FA5}">
                      <a16:colId xmlns:a16="http://schemas.microsoft.com/office/drawing/2014/main" val="1604433936"/>
                    </a:ext>
                  </a:extLst>
                </a:gridCol>
                <a:gridCol w="2865020">
                  <a:extLst>
                    <a:ext uri="{9D8B030D-6E8A-4147-A177-3AD203B41FA5}">
                      <a16:colId xmlns:a16="http://schemas.microsoft.com/office/drawing/2014/main" val="3844140994"/>
                    </a:ext>
                  </a:extLst>
                </a:gridCol>
              </a:tblGrid>
              <a:tr h="310575">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1475234">
                <a:tc rowSpan="3">
                  <a:txBody>
                    <a:bodyPr/>
                    <a:lstStyle/>
                    <a:p>
                      <a:pPr algn="ctr"/>
                      <a:r>
                        <a:rPr lang="id-ID" b="1" dirty="0"/>
                        <a:t>1</a:t>
                      </a:r>
                      <a:endParaRPr lang="en-US" b="1" dirty="0"/>
                    </a:p>
                  </a:txBody>
                  <a:tcPr/>
                </a:tc>
                <a:tc rowSpan="3">
                  <a:txBody>
                    <a:bodyPr/>
                    <a:lstStyle/>
                    <a:p>
                      <a:pPr algn="l"/>
                      <a:r>
                        <a:rPr lang="en-US" dirty="0"/>
                        <a:t>The </a:t>
                      </a:r>
                      <a:r>
                        <a:rPr lang="en-GB" dirty="0"/>
                        <a:t>University</a:t>
                      </a:r>
                      <a:r>
                        <a:rPr lang="en-US" dirty="0"/>
                        <a:t> regularly assesses the impact of</a:t>
                      </a:r>
                    </a:p>
                    <a:p>
                      <a:pPr algn="l"/>
                      <a:r>
                        <a:rPr lang="en-US" dirty="0"/>
                        <a:t>its entrepreneurial agenda</a:t>
                      </a:r>
                    </a:p>
                    <a:p>
                      <a:pPr algn="l"/>
                      <a:endParaRPr lang="en-US" dirty="0"/>
                    </a:p>
                  </a:txBody>
                  <a:tcPr/>
                </a:tc>
                <a:tc rowSpan="3">
                  <a:txBody>
                    <a:bodyPr/>
                    <a:lstStyle/>
                    <a:p>
                      <a:pPr algn="l"/>
                      <a:r>
                        <a:rPr lang="id-ID" b="1" dirty="0">
                          <a:solidFill>
                            <a:srgbClr val="FF0000"/>
                          </a:solidFill>
                        </a:rPr>
                        <a:t>Establish strong awarenes </a:t>
                      </a:r>
                      <a:r>
                        <a:rPr lang="id-ID" dirty="0"/>
                        <a:t>about the entrepreneurial agenda by all the stakeholders, especially </a:t>
                      </a:r>
                      <a:r>
                        <a:rPr lang="id-ID" b="1" dirty="0"/>
                        <a:t>rector, dean, lecturer, student and staff</a:t>
                      </a:r>
                      <a:endParaRPr lang="en-US" b="1" dirty="0"/>
                    </a:p>
                  </a:txBody>
                  <a:tcPr/>
                </a:tc>
                <a:tc>
                  <a:txBody>
                    <a:bodyPr/>
                    <a:lstStyle/>
                    <a:p>
                      <a:pPr algn="l"/>
                      <a:r>
                        <a:rPr lang="id-ID" dirty="0"/>
                        <a:t>Conduct sharing session about enrepreneurial education with all stakeholders especially rector, dean, lecturer, student and staff</a:t>
                      </a:r>
                    </a:p>
                  </a:txBody>
                  <a:tcPr/>
                </a:tc>
                <a:tc>
                  <a:txBody>
                    <a:bodyPr/>
                    <a:lstStyle/>
                    <a:p>
                      <a:pPr algn="l"/>
                      <a:r>
                        <a:rPr lang="id-ID" dirty="0"/>
                        <a:t>Conduct sharing session with all stakeholders periodically (monhtly)</a:t>
                      </a:r>
                      <a:endParaRPr lang="en-US" dirty="0"/>
                    </a:p>
                  </a:txBody>
                  <a:tcPr/>
                </a:tc>
                <a:extLst>
                  <a:ext uri="{0D108BD9-81ED-4DB2-BD59-A6C34878D82A}">
                    <a16:rowId xmlns:a16="http://schemas.microsoft.com/office/drawing/2014/main" val="935449107"/>
                  </a:ext>
                </a:extLst>
              </a:tr>
              <a:tr h="3338686">
                <a:tc vMerge="1">
                  <a:txBody>
                    <a:bodyPr/>
                    <a:lstStyle/>
                    <a:p>
                      <a:pPr algn="ctr"/>
                      <a:endParaRPr lang="en-US" b="1" dirty="0"/>
                    </a:p>
                  </a:txBody>
                  <a:tcPr/>
                </a:tc>
                <a:tc vMerge="1">
                  <a:txBody>
                    <a:bodyPr/>
                    <a:lstStyle/>
                    <a:p>
                      <a:pPr algn="l"/>
                      <a:endParaRPr lang="en-US" dirty="0"/>
                    </a:p>
                  </a:txBody>
                  <a:tcPr/>
                </a:tc>
                <a:tc vMerge="1">
                  <a:txBody>
                    <a:bodyPr/>
                    <a:lstStyle/>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Promoting the entrepreneurial education knowedge through several media</a:t>
                      </a:r>
                      <a:endParaRPr lang="en-US" dirty="0"/>
                    </a:p>
                  </a:txBody>
                  <a:tcPr/>
                </a:tc>
                <a:tc>
                  <a:txBody>
                    <a:bodyPr/>
                    <a:lstStyle/>
                    <a:p>
                      <a:pPr marL="285750" indent="-285750" algn="l">
                        <a:buFont typeface="Arial" panose="020B0604020202020204" pitchFamily="34" charset="0"/>
                        <a:buChar char="•"/>
                      </a:pPr>
                      <a:r>
                        <a:rPr lang="id-ID" dirty="0"/>
                        <a:t>Create the event that invite the entrepreneurs as a keynote and the stakeholder especially rector, dean, lecturer, student and staff as an audience</a:t>
                      </a:r>
                    </a:p>
                    <a:p>
                      <a:pPr marL="285750" indent="-285750" algn="l">
                        <a:buFont typeface="Arial" panose="020B0604020202020204" pitchFamily="34" charset="0"/>
                        <a:buChar char="•"/>
                      </a:pPr>
                      <a:r>
                        <a:rPr lang="id-ID" dirty="0"/>
                        <a:t>Promote the entrepreneurial education information through website and other social media as a promotion tools periodically </a:t>
                      </a:r>
                      <a:endParaRPr lang="en-US" dirty="0"/>
                    </a:p>
                  </a:txBody>
                  <a:tcPr/>
                </a:tc>
                <a:extLst>
                  <a:ext uri="{0D108BD9-81ED-4DB2-BD59-A6C34878D82A}">
                    <a16:rowId xmlns:a16="http://schemas.microsoft.com/office/drawing/2014/main" val="1001121640"/>
                  </a:ext>
                </a:extLst>
              </a:tr>
              <a:tr h="310575">
                <a:tc vMerge="1">
                  <a:txBody>
                    <a:bodyPr/>
                    <a:lstStyle/>
                    <a:p>
                      <a:pPr algn="ctr"/>
                      <a:endParaRPr lang="en-US" b="1" dirty="0"/>
                    </a:p>
                  </a:txBody>
                  <a:tcPr/>
                </a:tc>
                <a:tc vMerge="1">
                  <a:txBody>
                    <a:bodyPr/>
                    <a:lstStyle/>
                    <a:p>
                      <a:pPr algn="l"/>
                      <a:endParaRPr lang="en-US" dirty="0"/>
                    </a:p>
                  </a:txBody>
                  <a:tcPr/>
                </a:tc>
                <a:tc vMerge="1">
                  <a:txBody>
                    <a:bodyPr/>
                    <a:lstStyle/>
                    <a:p>
                      <a:pPr algn="l"/>
                      <a:endParaRPr lang="en-US" dirty="0"/>
                    </a:p>
                  </a:txBody>
                  <a:tcPr/>
                </a:tc>
                <a:tc>
                  <a:txBody>
                    <a:bodyPr/>
                    <a:lstStyle/>
                    <a:p>
                      <a:endParaRPr lang="en-US" dirty="0"/>
                    </a:p>
                  </a:txBody>
                  <a:tcPr/>
                </a:tc>
                <a:tc>
                  <a:txBody>
                    <a:bodyPr/>
                    <a:lstStyle/>
                    <a:p>
                      <a:pPr algn="l"/>
                      <a:endParaRPr lang="en-US" dirty="0"/>
                    </a:p>
                  </a:txBody>
                  <a:tcPr/>
                </a:tc>
                <a:extLst>
                  <a:ext uri="{0D108BD9-81ED-4DB2-BD59-A6C34878D82A}">
                    <a16:rowId xmlns:a16="http://schemas.microsoft.com/office/drawing/2014/main" val="3741255261"/>
                  </a:ext>
                </a:extLst>
              </a:tr>
            </a:tbl>
          </a:graphicData>
        </a:graphic>
      </p:graphicFrame>
      <p:sp>
        <p:nvSpPr>
          <p:cNvPr id="6" name="Title 1">
            <a:extLst>
              <a:ext uri="{FF2B5EF4-FFF2-40B4-BE49-F238E27FC236}">
                <a16:creationId xmlns:a16="http://schemas.microsoft.com/office/drawing/2014/main" id="{E7535F41-FC8C-4159-8CCA-5268899346CA}"/>
              </a:ext>
            </a:extLst>
          </p:cNvPr>
          <p:cNvSpPr>
            <a:spLocks noGrp="1"/>
          </p:cNvSpPr>
          <p:nvPr>
            <p:ph type="title"/>
          </p:nvPr>
        </p:nvSpPr>
        <p:spPr>
          <a:xfrm>
            <a:off x="913775" y="161314"/>
            <a:ext cx="10364451" cy="592665"/>
          </a:xfrm>
        </p:spPr>
        <p:txBody>
          <a:bodyPr>
            <a:normAutofit/>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measuring impact</a:t>
            </a:r>
            <a:endParaRPr lang="en-US" b="1" dirty="0"/>
          </a:p>
        </p:txBody>
      </p:sp>
    </p:spTree>
    <p:extLst>
      <p:ext uri="{BB962C8B-B14F-4D97-AF65-F5344CB8AC3E}">
        <p14:creationId xmlns:p14="http://schemas.microsoft.com/office/powerpoint/2010/main" val="1024739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3834538978"/>
              </p:ext>
            </p:extLst>
          </p:nvPr>
        </p:nvGraphicFramePr>
        <p:xfrm>
          <a:off x="913775" y="837390"/>
          <a:ext cx="10364451" cy="3962400"/>
        </p:xfrm>
        <a:graphic>
          <a:graphicData uri="http://schemas.openxmlformats.org/drawingml/2006/table">
            <a:tbl>
              <a:tblPr firstRow="1" bandRow="1">
                <a:tableStyleId>{0E3FDE45-AF77-4B5C-9715-49D594BDF05E}</a:tableStyleId>
              </a:tblPr>
              <a:tblGrid>
                <a:gridCol w="527565">
                  <a:extLst>
                    <a:ext uri="{9D8B030D-6E8A-4147-A177-3AD203B41FA5}">
                      <a16:colId xmlns:a16="http://schemas.microsoft.com/office/drawing/2014/main" val="2490921086"/>
                    </a:ext>
                  </a:extLst>
                </a:gridCol>
                <a:gridCol w="2090158">
                  <a:extLst>
                    <a:ext uri="{9D8B030D-6E8A-4147-A177-3AD203B41FA5}">
                      <a16:colId xmlns:a16="http://schemas.microsoft.com/office/drawing/2014/main" val="1368979517"/>
                    </a:ext>
                  </a:extLst>
                </a:gridCol>
                <a:gridCol w="2356684">
                  <a:extLst>
                    <a:ext uri="{9D8B030D-6E8A-4147-A177-3AD203B41FA5}">
                      <a16:colId xmlns:a16="http://schemas.microsoft.com/office/drawing/2014/main" val="3908013910"/>
                    </a:ext>
                  </a:extLst>
                </a:gridCol>
                <a:gridCol w="2660073">
                  <a:extLst>
                    <a:ext uri="{9D8B030D-6E8A-4147-A177-3AD203B41FA5}">
                      <a16:colId xmlns:a16="http://schemas.microsoft.com/office/drawing/2014/main" val="1604433936"/>
                    </a:ext>
                  </a:extLst>
                </a:gridCol>
                <a:gridCol w="2729971">
                  <a:extLst>
                    <a:ext uri="{9D8B030D-6E8A-4147-A177-3AD203B41FA5}">
                      <a16:colId xmlns:a16="http://schemas.microsoft.com/office/drawing/2014/main" val="3844140994"/>
                    </a:ext>
                  </a:extLst>
                </a:gridCol>
              </a:tblGrid>
              <a:tr h="370840">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1854200">
                <a:tc rowSpan="2">
                  <a:txBody>
                    <a:bodyPr/>
                    <a:lstStyle/>
                    <a:p>
                      <a:pPr algn="ctr"/>
                      <a:r>
                        <a:rPr lang="id-ID" b="1" dirty="0"/>
                        <a:t>1</a:t>
                      </a:r>
                      <a:endParaRPr lang="en-US" b="1" dirty="0"/>
                    </a:p>
                  </a:txBody>
                  <a:tcPr/>
                </a:tc>
                <a:tc rowSpan="2">
                  <a:txBody>
                    <a:bodyPr/>
                    <a:lstStyle/>
                    <a:p>
                      <a:pPr algn="l"/>
                      <a:r>
                        <a:rPr lang="en-US" dirty="0"/>
                        <a:t>The </a:t>
                      </a:r>
                      <a:r>
                        <a:rPr lang="en-GB" dirty="0"/>
                        <a:t>University</a:t>
                      </a:r>
                      <a:r>
                        <a:rPr lang="en-US" dirty="0"/>
                        <a:t> regularly assesses the impact of</a:t>
                      </a:r>
                    </a:p>
                    <a:p>
                      <a:pPr algn="l"/>
                      <a:r>
                        <a:rPr lang="en-US" dirty="0"/>
                        <a:t>its entrepreneurial agenda</a:t>
                      </a:r>
                    </a:p>
                    <a:p>
                      <a:pPr algn="l"/>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b="1" dirty="0">
                          <a:solidFill>
                            <a:srgbClr val="FF0000"/>
                          </a:solidFill>
                        </a:rPr>
                        <a:t>Formulate formal mechanism</a:t>
                      </a:r>
                      <a:r>
                        <a:rPr lang="id-ID" dirty="0"/>
                        <a:t> </a:t>
                      </a:r>
                      <a:r>
                        <a:rPr lang="id-ID" b="1" dirty="0"/>
                        <a:t>in order to ASSESS the awarenes of entrepreneurial agenda</a:t>
                      </a:r>
                      <a:endParaRPr lang="en-US" b="1" dirty="0"/>
                    </a:p>
                  </a:txBody>
                  <a:tcPr/>
                </a:tc>
                <a:tc rowSpan="2">
                  <a:txBody>
                    <a:bodyPr/>
                    <a:lstStyle/>
                    <a:p>
                      <a:pPr algn="l"/>
                      <a:r>
                        <a:rPr lang="id-ID" dirty="0"/>
                        <a:t>Establish small team which is synergy with the QA department in Pres Univ in order to formulate the formal mechanism for assessing the awareness of entrepreneurial education</a:t>
                      </a:r>
                      <a:endParaRPr lang="en-US" dirty="0"/>
                    </a:p>
                  </a:txBody>
                  <a:tcPr/>
                </a:tc>
                <a:tc>
                  <a:txBody>
                    <a:bodyPr/>
                    <a:lstStyle/>
                    <a:p>
                      <a:pPr algn="l"/>
                      <a:r>
                        <a:rPr lang="id-ID" dirty="0"/>
                        <a:t>There are weekly meeting about formulating the formal mechanism for assessing the awareness </a:t>
                      </a:r>
                      <a:endParaRPr lang="en-US" dirty="0"/>
                    </a:p>
                  </a:txBody>
                  <a:tcPr/>
                </a:tc>
                <a:extLst>
                  <a:ext uri="{0D108BD9-81ED-4DB2-BD59-A6C34878D82A}">
                    <a16:rowId xmlns:a16="http://schemas.microsoft.com/office/drawing/2014/main" val="935449107"/>
                  </a:ext>
                </a:extLst>
              </a:tr>
              <a:tr h="148336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pPr algn="l"/>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Give the progress report to the executive boards about the formal mechanism for assessing the awareness of enrepreneurial education</a:t>
                      </a:r>
                      <a:endParaRPr lang="en-US" dirty="0"/>
                    </a:p>
                    <a:p>
                      <a:pPr algn="l"/>
                      <a:endParaRPr lang="en-US" dirty="0"/>
                    </a:p>
                  </a:txBody>
                  <a:tcPr/>
                </a:tc>
                <a:extLst>
                  <a:ext uri="{0D108BD9-81ED-4DB2-BD59-A6C34878D82A}">
                    <a16:rowId xmlns:a16="http://schemas.microsoft.com/office/drawing/2014/main" val="3716952466"/>
                  </a:ext>
                </a:extLst>
              </a:tr>
            </a:tbl>
          </a:graphicData>
        </a:graphic>
      </p:graphicFrame>
      <p:sp>
        <p:nvSpPr>
          <p:cNvPr id="6" name="Title 1">
            <a:extLst>
              <a:ext uri="{FF2B5EF4-FFF2-40B4-BE49-F238E27FC236}">
                <a16:creationId xmlns:a16="http://schemas.microsoft.com/office/drawing/2014/main" id="{51E52F15-E640-4D61-8A10-6D613F107FA9}"/>
              </a:ext>
            </a:extLst>
          </p:cNvPr>
          <p:cNvSpPr>
            <a:spLocks noGrp="1"/>
          </p:cNvSpPr>
          <p:nvPr>
            <p:ph type="title"/>
          </p:nvPr>
        </p:nvSpPr>
        <p:spPr>
          <a:xfrm>
            <a:off x="913775" y="161314"/>
            <a:ext cx="10364451" cy="592665"/>
          </a:xfrm>
        </p:spPr>
        <p:txBody>
          <a:bodyPr>
            <a:normAutofit/>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measuring impact</a:t>
            </a:r>
            <a:endParaRPr lang="en-US" b="1" dirty="0"/>
          </a:p>
        </p:txBody>
      </p:sp>
    </p:spTree>
    <p:extLst>
      <p:ext uri="{BB962C8B-B14F-4D97-AF65-F5344CB8AC3E}">
        <p14:creationId xmlns:p14="http://schemas.microsoft.com/office/powerpoint/2010/main" val="3027585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B046FC-BF03-4046-8EDE-A0941B0E4040}"/>
              </a:ext>
            </a:extLst>
          </p:cNvPr>
          <p:cNvGraphicFramePr>
            <a:graphicFrameLocks noGrp="1"/>
          </p:cNvGraphicFramePr>
          <p:nvPr>
            <p:extLst>
              <p:ext uri="{D42A27DB-BD31-4B8C-83A1-F6EECF244321}">
                <p14:modId xmlns:p14="http://schemas.microsoft.com/office/powerpoint/2010/main" val="2676100928"/>
              </p:ext>
            </p:extLst>
          </p:nvPr>
        </p:nvGraphicFramePr>
        <p:xfrm>
          <a:off x="160421" y="837390"/>
          <a:ext cx="11839074" cy="6091961"/>
        </p:xfrm>
        <a:graphic>
          <a:graphicData uri="http://schemas.openxmlformats.org/drawingml/2006/table">
            <a:tbl>
              <a:tblPr firstRow="1" bandRow="1">
                <a:tableStyleId>{0E3FDE45-AF77-4B5C-9715-49D594BDF05E}</a:tableStyleId>
              </a:tblPr>
              <a:tblGrid>
                <a:gridCol w="602626">
                  <a:extLst>
                    <a:ext uri="{9D8B030D-6E8A-4147-A177-3AD203B41FA5}">
                      <a16:colId xmlns:a16="http://schemas.microsoft.com/office/drawing/2014/main" val="2490921086"/>
                    </a:ext>
                  </a:extLst>
                </a:gridCol>
                <a:gridCol w="2387539">
                  <a:extLst>
                    <a:ext uri="{9D8B030D-6E8A-4147-A177-3AD203B41FA5}">
                      <a16:colId xmlns:a16="http://schemas.microsoft.com/office/drawing/2014/main" val="1368979517"/>
                    </a:ext>
                  </a:extLst>
                </a:gridCol>
                <a:gridCol w="2134694">
                  <a:extLst>
                    <a:ext uri="{9D8B030D-6E8A-4147-A177-3AD203B41FA5}">
                      <a16:colId xmlns:a16="http://schemas.microsoft.com/office/drawing/2014/main" val="3908013910"/>
                    </a:ext>
                  </a:extLst>
                </a:gridCol>
                <a:gridCol w="2319161">
                  <a:extLst>
                    <a:ext uri="{9D8B030D-6E8A-4147-A177-3AD203B41FA5}">
                      <a16:colId xmlns:a16="http://schemas.microsoft.com/office/drawing/2014/main" val="1604433936"/>
                    </a:ext>
                  </a:extLst>
                </a:gridCol>
                <a:gridCol w="4395054">
                  <a:extLst>
                    <a:ext uri="{9D8B030D-6E8A-4147-A177-3AD203B41FA5}">
                      <a16:colId xmlns:a16="http://schemas.microsoft.com/office/drawing/2014/main" val="3844140994"/>
                    </a:ext>
                  </a:extLst>
                </a:gridCol>
              </a:tblGrid>
              <a:tr h="550822">
                <a:tc>
                  <a:txBody>
                    <a:bodyPr/>
                    <a:lstStyle/>
                    <a:p>
                      <a:pPr algn="ctr"/>
                      <a:r>
                        <a:rPr lang="id-ID" dirty="0"/>
                        <a:t>No</a:t>
                      </a:r>
                      <a:endParaRPr lang="en-US" dirty="0"/>
                    </a:p>
                  </a:txBody>
                  <a:tcPr/>
                </a:tc>
                <a:tc>
                  <a:txBody>
                    <a:bodyPr/>
                    <a:lstStyle/>
                    <a:p>
                      <a:pPr algn="ctr"/>
                      <a:r>
                        <a:rPr lang="id-ID" dirty="0"/>
                        <a:t>Problem</a:t>
                      </a:r>
                      <a:endParaRPr lang="en-US" dirty="0"/>
                    </a:p>
                  </a:txBody>
                  <a:tcPr/>
                </a:tc>
                <a:tc>
                  <a:txBody>
                    <a:bodyPr/>
                    <a:lstStyle/>
                    <a:p>
                      <a:pPr algn="ctr"/>
                      <a:r>
                        <a:rPr lang="id-ID" dirty="0"/>
                        <a:t>Action Plan (Program)</a:t>
                      </a:r>
                      <a:endParaRPr lang="en-US" dirty="0"/>
                    </a:p>
                  </a:txBody>
                  <a:tcPr/>
                </a:tc>
                <a:tc>
                  <a:txBody>
                    <a:bodyPr/>
                    <a:lstStyle/>
                    <a:p>
                      <a:pPr algn="ctr"/>
                      <a:r>
                        <a:rPr lang="id-ID" dirty="0"/>
                        <a:t>Working Plan</a:t>
                      </a:r>
                      <a:endParaRPr lang="en-US" dirty="0"/>
                    </a:p>
                  </a:txBody>
                  <a:tcPr/>
                </a:tc>
                <a:tc>
                  <a:txBody>
                    <a:bodyPr/>
                    <a:lstStyle/>
                    <a:p>
                      <a:pPr algn="ctr"/>
                      <a:r>
                        <a:rPr lang="id-ID" dirty="0"/>
                        <a:t>Success Indicator </a:t>
                      </a:r>
                      <a:endParaRPr lang="en-US" dirty="0"/>
                    </a:p>
                  </a:txBody>
                  <a:tcPr/>
                </a:tc>
                <a:extLst>
                  <a:ext uri="{0D108BD9-81ED-4DB2-BD59-A6C34878D82A}">
                    <a16:rowId xmlns:a16="http://schemas.microsoft.com/office/drawing/2014/main" val="1180288991"/>
                  </a:ext>
                </a:extLst>
              </a:tr>
              <a:tr h="1967223">
                <a:tc rowSpan="4">
                  <a:txBody>
                    <a:bodyPr/>
                    <a:lstStyle/>
                    <a:p>
                      <a:pPr algn="ctr"/>
                      <a:r>
                        <a:rPr lang="id-ID" b="1" dirty="0"/>
                        <a:t>1</a:t>
                      </a:r>
                      <a:endParaRPr lang="en-US" b="1" dirty="0"/>
                    </a:p>
                  </a:txBody>
                  <a:tcPr/>
                </a:tc>
                <a:tc rowSpan="4">
                  <a:txBody>
                    <a:bodyPr/>
                    <a:lstStyle/>
                    <a:p>
                      <a:pPr algn="l"/>
                      <a:r>
                        <a:rPr lang="en-US" dirty="0"/>
                        <a:t>The regularly assesses the impact of</a:t>
                      </a:r>
                    </a:p>
                    <a:p>
                      <a:pPr algn="l"/>
                      <a:r>
                        <a:rPr lang="en-US" dirty="0"/>
                        <a:t>its entrepreneurial agenda</a:t>
                      </a:r>
                    </a:p>
                    <a:p>
                      <a:pPr algn="l"/>
                      <a:endParaRPr lang="en-US" dirty="0"/>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b="1" dirty="0">
                          <a:solidFill>
                            <a:srgbClr val="FF0000"/>
                          </a:solidFill>
                        </a:rPr>
                        <a:t>Implement formal mechanism </a:t>
                      </a:r>
                      <a:r>
                        <a:rPr lang="id-ID" b="1" dirty="0"/>
                        <a:t>in order to ASSESS the awarenes of entrepreneurial agenda</a:t>
                      </a:r>
                      <a:endParaRPr lang="en-US" b="1" dirty="0"/>
                    </a:p>
                  </a:txBody>
                  <a:tcPr/>
                </a:tc>
                <a:tc>
                  <a:txBody>
                    <a:bodyPr/>
                    <a:lstStyle/>
                    <a:p>
                      <a:pPr algn="l"/>
                      <a:r>
                        <a:rPr lang="id-ID" dirty="0"/>
                        <a:t>Formulate the procedures to conduct the survey</a:t>
                      </a:r>
                      <a:endParaRPr lang="en-US" dirty="0"/>
                    </a:p>
                  </a:txBody>
                  <a:tcPr/>
                </a:tc>
                <a:tc>
                  <a:txBody>
                    <a:bodyPr/>
                    <a:lstStyle/>
                    <a:p>
                      <a:pPr algn="l"/>
                      <a:r>
                        <a:rPr lang="id-ID" dirty="0"/>
                        <a:t>Meeting the internal small team about the content about the awareness of entrepreneurial agenda: </a:t>
                      </a:r>
                    </a:p>
                    <a:p>
                      <a:pPr marL="342900" indent="-342900" algn="l">
                        <a:buFont typeface="+mj-lt"/>
                        <a:buAutoNum type="arabicPeriod"/>
                      </a:pPr>
                      <a:r>
                        <a:rPr lang="en-US" dirty="0"/>
                        <a:t>Are students, academic and administrative staff aware of the agenda? </a:t>
                      </a:r>
                      <a:endParaRPr lang="id-ID" dirty="0"/>
                    </a:p>
                    <a:p>
                      <a:pPr marL="342900" indent="-342900" algn="l">
                        <a:buFont typeface="+mj-lt"/>
                        <a:buAutoNum type="arabicPeriod"/>
                      </a:pPr>
                      <a:r>
                        <a:rPr lang="en-US" dirty="0"/>
                        <a:t>Are</a:t>
                      </a:r>
                      <a:r>
                        <a:rPr lang="id-ID" dirty="0"/>
                        <a:t> </a:t>
                      </a:r>
                      <a:r>
                        <a:rPr lang="en-US" dirty="0"/>
                        <a:t>they involved in the design, implementation and evaluation of the agenda?</a:t>
                      </a:r>
                    </a:p>
                  </a:txBody>
                  <a:tcPr/>
                </a:tc>
                <a:extLst>
                  <a:ext uri="{0D108BD9-81ED-4DB2-BD59-A6C34878D82A}">
                    <a16:rowId xmlns:a16="http://schemas.microsoft.com/office/drawing/2014/main" val="935449107"/>
                  </a:ext>
                </a:extLst>
              </a:tr>
              <a:tr h="550822">
                <a:tc vMerge="1">
                  <a:txBody>
                    <a:bodyPr/>
                    <a:lstStyle/>
                    <a:p>
                      <a:pPr algn="ctr"/>
                      <a:endParaRPr lang="en-US" b="1" dirty="0"/>
                    </a:p>
                  </a:txBody>
                  <a:tcPr/>
                </a:tc>
                <a:tc vMerge="1">
                  <a:txBody>
                    <a:bodyPr/>
                    <a:lstStyle/>
                    <a:p>
                      <a:pPr algn="l"/>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l"/>
                      <a:r>
                        <a:rPr lang="id-ID" dirty="0"/>
                        <a:t>Setting the budget to conduct the survey</a:t>
                      </a:r>
                      <a:endParaRPr lang="en-US" dirty="0"/>
                    </a:p>
                  </a:txBody>
                  <a:tcPr/>
                </a:tc>
                <a:tc>
                  <a:txBody>
                    <a:bodyPr/>
                    <a:lstStyle/>
                    <a:p>
                      <a:pPr algn="l"/>
                      <a:r>
                        <a:rPr lang="id-ID" dirty="0"/>
                        <a:t>Budget report for several procedures during conduct the survey </a:t>
                      </a:r>
                      <a:endParaRPr lang="en-US" dirty="0"/>
                    </a:p>
                  </a:txBody>
                  <a:tcPr/>
                </a:tc>
                <a:extLst>
                  <a:ext uri="{0D108BD9-81ED-4DB2-BD59-A6C34878D82A}">
                    <a16:rowId xmlns:a16="http://schemas.microsoft.com/office/drawing/2014/main" val="3666762738"/>
                  </a:ext>
                </a:extLst>
              </a:tr>
              <a:tr h="786889">
                <a:tc vMerge="1">
                  <a:txBody>
                    <a:bodyPr/>
                    <a:lstStyle/>
                    <a:p>
                      <a:pPr algn="ctr"/>
                      <a:endParaRPr lang="en-US" b="1" dirty="0"/>
                    </a:p>
                  </a:txBody>
                  <a:tcPr/>
                </a:tc>
                <a:tc vMerge="1">
                  <a:txBody>
                    <a:bodyPr/>
                    <a:lstStyle/>
                    <a:p>
                      <a:pPr algn="l"/>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id-ID" dirty="0"/>
                        <a:t>Conduct the survey</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Disseminate the questionnaires that in line with the budget and procedures within certain period of time</a:t>
                      </a:r>
                      <a:endParaRPr lang="en-US" dirty="0"/>
                    </a:p>
                  </a:txBody>
                  <a:tcPr/>
                </a:tc>
                <a:extLst>
                  <a:ext uri="{0D108BD9-81ED-4DB2-BD59-A6C34878D82A}">
                    <a16:rowId xmlns:a16="http://schemas.microsoft.com/office/drawing/2014/main" val="1441287133"/>
                  </a:ext>
                </a:extLst>
              </a:tr>
              <a:tr h="1611401">
                <a:tc vMerge="1">
                  <a:txBody>
                    <a:bodyPr/>
                    <a:lstStyle/>
                    <a:p>
                      <a:pPr algn="ctr"/>
                      <a:endParaRPr lang="en-US" b="1" dirty="0"/>
                    </a:p>
                  </a:txBody>
                  <a:tcPr/>
                </a:tc>
                <a:tc vMerge="1">
                  <a:txBody>
                    <a:bodyPr/>
                    <a:lstStyle/>
                    <a:p>
                      <a:pPr algn="l"/>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id-ID" dirty="0"/>
                        <a:t>Create the report</a:t>
                      </a:r>
                      <a:endParaRPr lang="en-US"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dirty="0"/>
                        <a:t>Analyze the result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dirty="0"/>
                        <a:t>Define the problem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dirty="0"/>
                        <a:t>Give report (recommendation) of the result to the executive board</a:t>
                      </a:r>
                      <a:endParaRPr lang="en-US" dirty="0"/>
                    </a:p>
                  </a:txBody>
                  <a:tcPr/>
                </a:tc>
                <a:extLst>
                  <a:ext uri="{0D108BD9-81ED-4DB2-BD59-A6C34878D82A}">
                    <a16:rowId xmlns:a16="http://schemas.microsoft.com/office/drawing/2014/main" val="655350849"/>
                  </a:ext>
                </a:extLst>
              </a:tr>
            </a:tbl>
          </a:graphicData>
        </a:graphic>
      </p:graphicFrame>
      <p:sp>
        <p:nvSpPr>
          <p:cNvPr id="6" name="Title 1">
            <a:extLst>
              <a:ext uri="{FF2B5EF4-FFF2-40B4-BE49-F238E27FC236}">
                <a16:creationId xmlns:a16="http://schemas.microsoft.com/office/drawing/2014/main" id="{51E52F15-E640-4D61-8A10-6D613F107FA9}"/>
              </a:ext>
            </a:extLst>
          </p:cNvPr>
          <p:cNvSpPr>
            <a:spLocks noGrp="1"/>
          </p:cNvSpPr>
          <p:nvPr>
            <p:ph type="title"/>
          </p:nvPr>
        </p:nvSpPr>
        <p:spPr>
          <a:xfrm>
            <a:off x="913775" y="161314"/>
            <a:ext cx="10364451" cy="592665"/>
          </a:xfrm>
        </p:spPr>
        <p:txBody>
          <a:bodyPr>
            <a:normAutofit/>
          </a:bodyPr>
          <a:lstStyle/>
          <a:p>
            <a:r>
              <a:rPr lang="id-ID" b="1" dirty="0"/>
              <a:t>Action plan </a:t>
            </a:r>
            <a:r>
              <a:rPr lang="id-ID" b="1" dirty="0">
                <a:sym typeface="Wingdings" panose="05000000000000000000" pitchFamily="2" charset="2"/>
              </a:rPr>
              <a:t> </a:t>
            </a:r>
            <a:r>
              <a:rPr lang="id-ID" b="1" dirty="0">
                <a:solidFill>
                  <a:srgbClr val="FF0000"/>
                </a:solidFill>
                <a:sym typeface="Wingdings" panose="05000000000000000000" pitchFamily="2" charset="2"/>
              </a:rPr>
              <a:t>measuring impact</a:t>
            </a:r>
            <a:endParaRPr lang="en-US" b="1" dirty="0"/>
          </a:p>
        </p:txBody>
      </p:sp>
    </p:spTree>
    <p:extLst>
      <p:ext uri="{BB962C8B-B14F-4D97-AF65-F5344CB8AC3E}">
        <p14:creationId xmlns:p14="http://schemas.microsoft.com/office/powerpoint/2010/main" val="3932767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1751012" y="937935"/>
            <a:ext cx="8689976" cy="2509213"/>
          </a:xfrm>
        </p:spPr>
        <p:txBody>
          <a:bodyPr/>
          <a:lstStyle/>
          <a:p>
            <a:pPr algn="l"/>
            <a:r>
              <a:rPr lang="id-ID" sz="6000" b="1" dirty="0">
                <a:solidFill>
                  <a:schemeClr val="accent1"/>
                </a:solidFill>
              </a:rPr>
              <a:t>Gita erasmus</a:t>
            </a:r>
            <a:br>
              <a:rPr lang="id-ID" b="1" dirty="0"/>
            </a:br>
            <a:r>
              <a:rPr lang="id-ID" b="1" dirty="0"/>
              <a:t>Action plan</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1751012" y="3523350"/>
            <a:ext cx="8689976" cy="1371599"/>
          </a:xfrm>
        </p:spPr>
        <p:txBody>
          <a:bodyPr>
            <a:normAutofit/>
          </a:bodyPr>
          <a:lstStyle/>
          <a:p>
            <a:pPr algn="l"/>
            <a:r>
              <a:rPr lang="id-ID" sz="2800" b="1" dirty="0">
                <a:solidFill>
                  <a:schemeClr val="tx1"/>
                </a:solidFill>
              </a:rPr>
              <a:t>SUMMARY</a:t>
            </a:r>
          </a:p>
        </p:txBody>
      </p:sp>
      <p:pic>
        <p:nvPicPr>
          <p:cNvPr id="5" name="Picture 4">
            <a:extLst>
              <a:ext uri="{FF2B5EF4-FFF2-40B4-BE49-F238E27FC236}">
                <a16:creationId xmlns:a16="http://schemas.microsoft.com/office/drawing/2014/main" id="{5F920DA7-EEE7-4880-B238-092729696F1B}"/>
              </a:ext>
            </a:extLst>
          </p:cNvPr>
          <p:cNvPicPr>
            <a:picLocks noChangeAspect="1"/>
          </p:cNvPicPr>
          <p:nvPr/>
        </p:nvPicPr>
        <p:blipFill>
          <a:blip r:embed="rId2"/>
          <a:stretch>
            <a:fillRect/>
          </a:stretch>
        </p:blipFill>
        <p:spPr>
          <a:xfrm>
            <a:off x="11042072" y="5833892"/>
            <a:ext cx="803564" cy="8035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1236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242813" y="1000138"/>
            <a:ext cx="11711043" cy="5479715"/>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514350" lvl="0" indent="-514350" defTabSz="755650">
              <a:lnSpc>
                <a:spcPct val="90000"/>
              </a:lnSpc>
              <a:spcBef>
                <a:spcPct val="0"/>
              </a:spcBef>
              <a:spcAft>
                <a:spcPct val="35000"/>
              </a:spcAft>
              <a:buAutoNum type="arabicPeriod"/>
            </a:pPr>
            <a:r>
              <a:rPr lang="en-US" sz="2200" b="1" dirty="0"/>
              <a:t>There are a little employees (specific at the dean and staff’s level) who still unsure that there is management commitment to implementing the entrepreneurial agenda</a:t>
            </a:r>
          </a:p>
          <a:p>
            <a:pPr marL="514350" lvl="0" indent="-514350" defTabSz="755650">
              <a:lnSpc>
                <a:spcPct val="90000"/>
              </a:lnSpc>
              <a:spcBef>
                <a:spcPct val="0"/>
              </a:spcBef>
              <a:spcAft>
                <a:spcPct val="35000"/>
              </a:spcAft>
              <a:buAutoNum type="arabicPeriod"/>
            </a:pPr>
            <a:r>
              <a:rPr lang="en-US" sz="2200" b="1" dirty="0"/>
              <a:t>Need to invests in staff development to support its entrepreneurial agenda</a:t>
            </a:r>
          </a:p>
          <a:p>
            <a:pPr marL="514350" lvl="0" indent="-514350" defTabSz="755650">
              <a:lnSpc>
                <a:spcPct val="90000"/>
              </a:lnSpc>
              <a:spcBef>
                <a:spcPct val="0"/>
              </a:spcBef>
              <a:spcAft>
                <a:spcPct val="35000"/>
              </a:spcAft>
              <a:buAutoNum type="arabicPeriod"/>
            </a:pPr>
            <a:r>
              <a:rPr lang="en-US" sz="2200" b="1" dirty="0"/>
              <a:t>Results of entrepreneurship research are still less integrated into the entrepreneurial education offer</a:t>
            </a:r>
          </a:p>
          <a:p>
            <a:pPr marL="514350" lvl="0" indent="-514350" defTabSz="755650">
              <a:lnSpc>
                <a:spcPct val="90000"/>
              </a:lnSpc>
              <a:spcBef>
                <a:spcPct val="0"/>
              </a:spcBef>
              <a:spcAft>
                <a:spcPct val="35000"/>
              </a:spcAft>
              <a:buAutoNum type="arabicPeriod"/>
            </a:pPr>
            <a:r>
              <a:rPr lang="en-US" sz="2200" b="1" dirty="0"/>
              <a:t>There are huge gaps of perception between executives (vice-chancellor and his deputy) and dean/head of programs in every indicators of preparing and supporting entrepreneurs</a:t>
            </a:r>
          </a:p>
          <a:p>
            <a:pPr marL="514350" lvl="0" indent="-514350" defTabSz="755650">
              <a:lnSpc>
                <a:spcPct val="90000"/>
              </a:lnSpc>
              <a:spcBef>
                <a:spcPct val="0"/>
              </a:spcBef>
              <a:spcAft>
                <a:spcPct val="35000"/>
              </a:spcAft>
              <a:buAutoNum type="arabicPeriod"/>
            </a:pPr>
            <a:r>
              <a:rPr lang="en-US" sz="2200" b="1" dirty="0"/>
              <a:t>Rector/vice chancellors consider that PRU has committed to collaboration and knowledge exchange with industry, the public sector and society. They also consider that PRU has demonstrated active involvement in partnerships and relationships with a wide range of stakeholders. Whereas the Dean/Head of School/Faculty think otherwise.</a:t>
            </a:r>
          </a:p>
          <a:p>
            <a:pPr marL="514350" lvl="0" indent="-514350" defTabSz="755650">
              <a:lnSpc>
                <a:spcPct val="90000"/>
              </a:lnSpc>
              <a:spcBef>
                <a:spcPct val="0"/>
              </a:spcBef>
              <a:spcAft>
                <a:spcPct val="35000"/>
              </a:spcAft>
              <a:buAutoNum type="arabicPeriod"/>
            </a:pPr>
            <a:r>
              <a:rPr lang="en-US" sz="2200" b="1" dirty="0"/>
              <a:t>The deans and heads of study programs perceive the international mobility as something that has not been optimized quite yet. The top management think that the international mobility that we have is already quite successful</a:t>
            </a:r>
          </a:p>
          <a:p>
            <a:pPr marL="514350" lvl="0" indent="-514350" defTabSz="755650">
              <a:lnSpc>
                <a:spcPct val="90000"/>
              </a:lnSpc>
              <a:spcBef>
                <a:spcPct val="0"/>
              </a:spcBef>
              <a:spcAft>
                <a:spcPct val="35000"/>
              </a:spcAft>
              <a:buAutoNum type="arabicPeriod"/>
            </a:pPr>
            <a:r>
              <a:rPr lang="en-US" sz="2200" b="1" dirty="0"/>
              <a:t>The HEI has not regularly assesses the impact of its entrepreneurial agenda</a:t>
            </a:r>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CORE PROBLEM</a:t>
            </a:r>
          </a:p>
        </p:txBody>
      </p:sp>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182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242813" y="1456566"/>
            <a:ext cx="11711043" cy="4649808"/>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514350" lvl="0" indent="-514350" defTabSz="755650">
              <a:lnSpc>
                <a:spcPct val="90000"/>
              </a:lnSpc>
              <a:spcBef>
                <a:spcPct val="0"/>
              </a:spcBef>
              <a:spcAft>
                <a:spcPct val="35000"/>
              </a:spcAft>
              <a:buAutoNum type="arabicPeriod"/>
            </a:pPr>
            <a:r>
              <a:rPr lang="en-US" sz="2200" b="1" dirty="0"/>
              <a:t>Increasing the conviction of the employees (specific at the dean and staff's level), that there is management commitment to implement entrepreneurial agenda</a:t>
            </a:r>
          </a:p>
          <a:p>
            <a:pPr marL="514350" lvl="0" indent="-514350" defTabSz="755650">
              <a:lnSpc>
                <a:spcPct val="90000"/>
              </a:lnSpc>
              <a:spcBef>
                <a:spcPct val="0"/>
              </a:spcBef>
              <a:spcAft>
                <a:spcPct val="35000"/>
              </a:spcAft>
              <a:buAutoNum type="arabicPeriod"/>
            </a:pPr>
            <a:r>
              <a:rPr lang="en-US" sz="2200" b="1" dirty="0"/>
              <a:t>Entrepreneurship training for gaining awareness, understanding and skill</a:t>
            </a:r>
          </a:p>
          <a:p>
            <a:pPr marL="514350" lvl="0" indent="-514350" defTabSz="755650">
              <a:lnSpc>
                <a:spcPct val="90000"/>
              </a:lnSpc>
              <a:spcBef>
                <a:spcPct val="0"/>
              </a:spcBef>
              <a:spcAft>
                <a:spcPct val="35000"/>
              </a:spcAft>
              <a:buAutoNum type="arabicPeriod"/>
            </a:pPr>
            <a:r>
              <a:rPr lang="en-US" sz="2200" b="1" dirty="0"/>
              <a:t>Build and develop technical team for HEI Business Incubator.</a:t>
            </a:r>
          </a:p>
          <a:p>
            <a:pPr marL="514350" lvl="0" indent="-514350" defTabSz="755650">
              <a:lnSpc>
                <a:spcPct val="90000"/>
              </a:lnSpc>
              <a:spcBef>
                <a:spcPct val="0"/>
              </a:spcBef>
              <a:spcAft>
                <a:spcPct val="35000"/>
              </a:spcAft>
              <a:buAutoNum type="arabicPeriod"/>
            </a:pPr>
            <a:r>
              <a:rPr lang="en-US" sz="2200" b="1" dirty="0"/>
              <a:t>Wide range of mandatory entrepreneurship program in faculty level</a:t>
            </a:r>
          </a:p>
          <a:p>
            <a:pPr marL="514350" lvl="0" indent="-514350" defTabSz="755650">
              <a:lnSpc>
                <a:spcPct val="90000"/>
              </a:lnSpc>
              <a:spcBef>
                <a:spcPct val="0"/>
              </a:spcBef>
              <a:spcAft>
                <a:spcPct val="35000"/>
              </a:spcAft>
              <a:buAutoNum type="arabicPeriod"/>
            </a:pPr>
            <a:r>
              <a:rPr lang="en-US" sz="2200" b="1" dirty="0"/>
              <a:t>Disseminating information about partnerships within PRU</a:t>
            </a:r>
          </a:p>
          <a:p>
            <a:pPr marL="514350" lvl="0" indent="-514350" defTabSz="755650">
              <a:lnSpc>
                <a:spcPct val="90000"/>
              </a:lnSpc>
              <a:spcBef>
                <a:spcPct val="0"/>
              </a:spcBef>
              <a:spcAft>
                <a:spcPct val="35000"/>
              </a:spcAft>
              <a:buAutoNum type="arabicPeriod"/>
            </a:pPr>
            <a:r>
              <a:rPr lang="en-US" sz="2200" b="1" dirty="0"/>
              <a:t>The international mobility program need to be tailored specifically to the needs of the faculty members and students</a:t>
            </a:r>
          </a:p>
          <a:p>
            <a:pPr marL="514350" lvl="0" indent="-514350" defTabSz="755650">
              <a:lnSpc>
                <a:spcPct val="90000"/>
              </a:lnSpc>
              <a:spcBef>
                <a:spcPct val="0"/>
              </a:spcBef>
              <a:spcAft>
                <a:spcPct val="35000"/>
              </a:spcAft>
              <a:buAutoNum type="arabicPeriod"/>
            </a:pPr>
            <a:r>
              <a:rPr lang="en-US" sz="2200" b="1" dirty="0"/>
              <a:t>Implement formal mechanism in order to ASSESS the awareness of entrepreneurial agenda</a:t>
            </a:r>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CORE ACTION PLAN</a:t>
            </a:r>
          </a:p>
        </p:txBody>
      </p:sp>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304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DE46-88E5-4B60-892F-B664F9BC3A5E}"/>
              </a:ext>
            </a:extLst>
          </p:cNvPr>
          <p:cNvSpPr>
            <a:spLocks noGrp="1"/>
          </p:cNvSpPr>
          <p:nvPr>
            <p:ph type="ctrTitle"/>
          </p:nvPr>
        </p:nvSpPr>
        <p:spPr>
          <a:xfrm>
            <a:off x="4079253" y="2520935"/>
            <a:ext cx="3886796" cy="887726"/>
          </a:xfrm>
        </p:spPr>
        <p:txBody>
          <a:bodyPr>
            <a:normAutofit fontScale="90000"/>
          </a:bodyPr>
          <a:lstStyle/>
          <a:p>
            <a:r>
              <a:rPr lang="id-ID" sz="6000" b="1" dirty="0">
                <a:solidFill>
                  <a:schemeClr val="accent1"/>
                </a:solidFill>
              </a:rPr>
              <a:t>Thank you</a:t>
            </a:r>
            <a:endParaRPr lang="en-US" b="1" dirty="0"/>
          </a:p>
        </p:txBody>
      </p:sp>
      <p:sp>
        <p:nvSpPr>
          <p:cNvPr id="3" name="Subtitle 2">
            <a:extLst>
              <a:ext uri="{FF2B5EF4-FFF2-40B4-BE49-F238E27FC236}">
                <a16:creationId xmlns:a16="http://schemas.microsoft.com/office/drawing/2014/main" id="{CE5022A0-FCB7-4E33-B20F-E70CFE8A440B}"/>
              </a:ext>
            </a:extLst>
          </p:cNvPr>
          <p:cNvSpPr>
            <a:spLocks noGrp="1"/>
          </p:cNvSpPr>
          <p:nvPr>
            <p:ph type="subTitle" idx="1"/>
          </p:nvPr>
        </p:nvSpPr>
        <p:spPr>
          <a:xfrm>
            <a:off x="4387120" y="3581083"/>
            <a:ext cx="3020921" cy="575574"/>
          </a:xfrm>
        </p:spPr>
        <p:txBody>
          <a:bodyPr/>
          <a:lstStyle/>
          <a:p>
            <a:endParaRPr lang="en-US" i="1" dirty="0">
              <a:solidFill>
                <a:srgbClr val="0000FF"/>
              </a:solidFill>
            </a:endParaRPr>
          </a:p>
        </p:txBody>
      </p:sp>
      <p:pic>
        <p:nvPicPr>
          <p:cNvPr id="6" name="Picture 5">
            <a:extLst>
              <a:ext uri="{FF2B5EF4-FFF2-40B4-BE49-F238E27FC236}">
                <a16:creationId xmlns:a16="http://schemas.microsoft.com/office/drawing/2014/main" id="{9D11C516-9BF3-43E6-BD00-6334BE66A803}"/>
              </a:ext>
            </a:extLst>
          </p:cNvPr>
          <p:cNvPicPr>
            <a:picLocks noChangeAspect="1"/>
          </p:cNvPicPr>
          <p:nvPr/>
        </p:nvPicPr>
        <p:blipFill>
          <a:blip r:embed="rId2"/>
          <a:stretch>
            <a:fillRect/>
          </a:stretch>
        </p:blipFill>
        <p:spPr>
          <a:xfrm>
            <a:off x="6868512" y="139702"/>
            <a:ext cx="2812474" cy="803564"/>
          </a:xfrm>
          <a:prstGeom prst="rect">
            <a:avLst/>
          </a:prstGeom>
          <a:ln>
            <a:noFill/>
          </a:ln>
          <a:effectLst>
            <a:outerShdw blurRad="190500" algn="tl" rotWithShape="0">
              <a:srgbClr val="000000">
                <a:alpha val="70000"/>
              </a:srgbClr>
            </a:outerShdw>
          </a:effectLst>
        </p:spPr>
      </p:pic>
      <p:pic>
        <p:nvPicPr>
          <p:cNvPr id="7" name="Picture 6" descr="C:\Users\s2100121\Desktop\GITA logo.jpg">
            <a:extLst>
              <a:ext uri="{FF2B5EF4-FFF2-40B4-BE49-F238E27FC236}">
                <a16:creationId xmlns:a16="http://schemas.microsoft.com/office/drawing/2014/main" id="{122D4660-AF05-4CF3-89BA-B2CDA46A36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80986" y="139702"/>
            <a:ext cx="2253348" cy="803564"/>
          </a:xfrm>
          <a:prstGeom prst="rect">
            <a:avLst/>
          </a:prstGeom>
          <a:noFill/>
          <a:ln>
            <a:noFill/>
          </a:ln>
        </p:spPr>
      </p:pic>
      <p:sp>
        <p:nvSpPr>
          <p:cNvPr id="9" name="TextBox 8">
            <a:extLst>
              <a:ext uri="{FF2B5EF4-FFF2-40B4-BE49-F238E27FC236}">
                <a16:creationId xmlns:a16="http://schemas.microsoft.com/office/drawing/2014/main" id="{95587C73-E2A1-4AC3-B5E0-AB25541B0BD4}"/>
              </a:ext>
            </a:extLst>
          </p:cNvPr>
          <p:cNvSpPr txBox="1"/>
          <p:nvPr/>
        </p:nvSpPr>
        <p:spPr>
          <a:xfrm>
            <a:off x="782424" y="5148638"/>
            <a:ext cx="11281333" cy="1569660"/>
          </a:xfrm>
          <a:prstGeom prst="rect">
            <a:avLst/>
          </a:prstGeom>
          <a:noFill/>
        </p:spPr>
        <p:txBody>
          <a:bodyPr wrap="square" rtlCol="0">
            <a:spAutoFit/>
          </a:bodyPr>
          <a:lstStyle/>
          <a:p>
            <a:r>
              <a:rPr lang="en-GB" sz="2400" b="1" i="1" dirty="0">
                <a:solidFill>
                  <a:srgbClr val="FF0000"/>
                </a:solidFill>
              </a:rPr>
              <a:t>Disclaimer:  "This project has been funded with support from the European Commission. This communication reflects the views only of the author, and the Commission cannot be held responsible for any use which may be made of the information contained therein"</a:t>
            </a:r>
            <a:endParaRPr lang="en-GB" sz="2400" b="1" dirty="0">
              <a:solidFill>
                <a:srgbClr val="FF0000"/>
              </a:solidFill>
            </a:endParaRPr>
          </a:p>
          <a:p>
            <a:endParaRPr lang="en-GB" sz="2400" b="1" dirty="0">
              <a:solidFill>
                <a:srgbClr val="FF0000"/>
              </a:solidFill>
            </a:endParaRPr>
          </a:p>
        </p:txBody>
      </p:sp>
    </p:spTree>
    <p:extLst>
      <p:ext uri="{BB962C8B-B14F-4D97-AF65-F5344CB8AC3E}">
        <p14:creationId xmlns:p14="http://schemas.microsoft.com/office/powerpoint/2010/main" val="100840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58" y="893451"/>
            <a:ext cx="10349154" cy="5609612"/>
          </a:xfrm>
          <a:prstGeom prst="rect">
            <a:avLst/>
          </a:prstGeom>
        </p:spPr>
      </p:pic>
      <p:sp>
        <p:nvSpPr>
          <p:cNvPr id="7" name="Rectangle 6"/>
          <p:cNvSpPr/>
          <p:nvPr/>
        </p:nvSpPr>
        <p:spPr>
          <a:xfrm>
            <a:off x="-9258" y="5795"/>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7" y="144374"/>
            <a:ext cx="5152400"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ASSESMENT RESULT</a:t>
            </a:r>
          </a:p>
        </p:txBody>
      </p:sp>
      <p:pic>
        <p:nvPicPr>
          <p:cNvPr id="15" name="Picture 14" descr="lis-01.png"/>
          <p:cNvPicPr>
            <a:picLocks noChangeAspect="1"/>
          </p:cNvPicPr>
          <p:nvPr/>
        </p:nvPicPr>
        <p:blipFill rotWithShape="1">
          <a:blip r:embed="rId4"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85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66126" y="1000139"/>
            <a:ext cx="9605256" cy="690110"/>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2800" b="1" dirty="0"/>
              <a:t>Entrepreneurship is a major part of the HEI’s strategy</a:t>
            </a:r>
            <a:endParaRPr lang="en-US" sz="2800" b="1" kern="1200" dirty="0">
              <a:solidFill>
                <a:srgbClr val="FFC000"/>
              </a:solidFill>
              <a:latin typeface="Century Gothic" panose="020B0502020202020204" pitchFamily="34" charset="0"/>
            </a:endParaRPr>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#1 ASPECT</a:t>
            </a:r>
          </a:p>
        </p:txBody>
      </p:sp>
      <p:graphicFrame>
        <p:nvGraphicFramePr>
          <p:cNvPr id="2" name="Table 1"/>
          <p:cNvGraphicFramePr>
            <a:graphicFrameLocks noGrp="1"/>
          </p:cNvGraphicFramePr>
          <p:nvPr>
            <p:extLst>
              <p:ext uri="{D42A27DB-BD31-4B8C-83A1-F6EECF244321}">
                <p14:modId xmlns:p14="http://schemas.microsoft.com/office/powerpoint/2010/main" val="2608378837"/>
              </p:ext>
            </p:extLst>
          </p:nvPr>
        </p:nvGraphicFramePr>
        <p:xfrm>
          <a:off x="544439" y="1833761"/>
          <a:ext cx="11250004" cy="2487537"/>
        </p:xfrm>
        <a:graphic>
          <a:graphicData uri="http://schemas.openxmlformats.org/drawingml/2006/table">
            <a:tbl>
              <a:tblPr firstRow="1" bandRow="1">
                <a:tableStyleId>{5C22544A-7EE6-4342-B048-85BDC9FD1C3A}</a:tableStyleId>
              </a:tblPr>
              <a:tblGrid>
                <a:gridCol w="2812501">
                  <a:extLst>
                    <a:ext uri="{9D8B030D-6E8A-4147-A177-3AD203B41FA5}">
                      <a16:colId xmlns:a16="http://schemas.microsoft.com/office/drawing/2014/main" val="20000"/>
                    </a:ext>
                  </a:extLst>
                </a:gridCol>
                <a:gridCol w="2812501">
                  <a:extLst>
                    <a:ext uri="{9D8B030D-6E8A-4147-A177-3AD203B41FA5}">
                      <a16:colId xmlns:a16="http://schemas.microsoft.com/office/drawing/2014/main" val="20001"/>
                    </a:ext>
                  </a:extLst>
                </a:gridCol>
                <a:gridCol w="2812501">
                  <a:extLst>
                    <a:ext uri="{9D8B030D-6E8A-4147-A177-3AD203B41FA5}">
                      <a16:colId xmlns:a16="http://schemas.microsoft.com/office/drawing/2014/main" val="20002"/>
                    </a:ext>
                  </a:extLst>
                </a:gridCol>
                <a:gridCol w="2812501">
                  <a:extLst>
                    <a:ext uri="{9D8B030D-6E8A-4147-A177-3AD203B41FA5}">
                      <a16:colId xmlns:a16="http://schemas.microsoft.com/office/drawing/2014/main" val="20003"/>
                    </a:ext>
                  </a:extLst>
                </a:gridCol>
              </a:tblGrid>
              <a:tr h="635704">
                <a:tc>
                  <a:txBody>
                    <a:bodyPr/>
                    <a:lstStyle/>
                    <a:p>
                      <a:pPr algn="ctr"/>
                      <a:r>
                        <a:rPr lang="en-US" sz="1800" b="1" kern="1200" dirty="0">
                          <a:solidFill>
                            <a:schemeClr val="lt1"/>
                          </a:solidFill>
                          <a:effectLst/>
                          <a:latin typeface="+mn-lt"/>
                          <a:ea typeface="+mn-ea"/>
                          <a:cs typeface="+mn-cs"/>
                        </a:rPr>
                        <a:t>PROBLEM DEFINITION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PROGRAM</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WORKPLAN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KPI</a:t>
                      </a:r>
                      <a:endParaRPr lang="en-US" sz="1800" dirty="0"/>
                    </a:p>
                  </a:txBody>
                  <a:tcPr marL="104301" marR="104301" marT="41459" marB="41459"/>
                </a:tc>
                <a:extLst>
                  <a:ext uri="{0D108BD9-81ED-4DB2-BD59-A6C34878D82A}">
                    <a16:rowId xmlns:a16="http://schemas.microsoft.com/office/drawing/2014/main" val="10000"/>
                  </a:ext>
                </a:extLst>
              </a:tr>
              <a:tr h="1851833">
                <a:tc>
                  <a:txBody>
                    <a:bodyPr/>
                    <a:lstStyle/>
                    <a:p>
                      <a:r>
                        <a:rPr lang="en-US" sz="1500" kern="1200" dirty="0">
                          <a:solidFill>
                            <a:schemeClr val="dk1"/>
                          </a:solidFill>
                          <a:effectLst/>
                          <a:latin typeface="+mn-lt"/>
                          <a:ea typeface="+mn-ea"/>
                          <a:cs typeface="+mn-cs"/>
                        </a:rPr>
                        <a:t>There are</a:t>
                      </a:r>
                      <a:r>
                        <a:rPr lang="en-US" sz="1500" kern="1200" baseline="0" dirty="0">
                          <a:solidFill>
                            <a:schemeClr val="dk1"/>
                          </a:solidFill>
                          <a:effectLst/>
                          <a:latin typeface="+mn-lt"/>
                          <a:ea typeface="+mn-ea"/>
                          <a:cs typeface="+mn-cs"/>
                        </a:rPr>
                        <a:t> a little </a:t>
                      </a:r>
                      <a:r>
                        <a:rPr lang="en-US" sz="1500" kern="1200" dirty="0">
                          <a:solidFill>
                            <a:schemeClr val="dk1"/>
                          </a:solidFill>
                          <a:effectLst/>
                          <a:latin typeface="+mn-lt"/>
                          <a:ea typeface="+mn-ea"/>
                          <a:cs typeface="+mn-cs"/>
                        </a:rPr>
                        <a:t>employees (specific at the dean and</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staff’s level) who still unsure that entrepreneurial being part of the vision, mission, and strategy</a:t>
                      </a:r>
                    </a:p>
                  </a:txBody>
                  <a:tcPr marL="104301" marR="104301" marT="41459" marB="41459"/>
                </a:tc>
                <a:tc>
                  <a:txBody>
                    <a:bodyPr/>
                    <a:lstStyle/>
                    <a:p>
                      <a:r>
                        <a:rPr lang="en-US" sz="1500" kern="1200" dirty="0">
                          <a:solidFill>
                            <a:schemeClr val="dk1"/>
                          </a:solidFill>
                          <a:effectLst/>
                          <a:latin typeface="+mn-lt"/>
                          <a:ea typeface="+mn-ea"/>
                          <a:cs typeface="+mn-cs"/>
                        </a:rPr>
                        <a:t>Increase</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the frequency of meetings/ discussion among entrepreneurs and employees (the dean</a:t>
                      </a:r>
                      <a:r>
                        <a:rPr lang="en-US" sz="1500" kern="1200" baseline="0" dirty="0">
                          <a:solidFill>
                            <a:schemeClr val="dk1"/>
                          </a:solidFill>
                          <a:effectLst/>
                          <a:latin typeface="+mn-lt"/>
                          <a:ea typeface="+mn-ea"/>
                          <a:cs typeface="+mn-cs"/>
                        </a:rPr>
                        <a:t> &amp; </a:t>
                      </a:r>
                      <a:r>
                        <a:rPr lang="en-US" sz="1500" kern="1200" dirty="0">
                          <a:solidFill>
                            <a:schemeClr val="dk1"/>
                          </a:solidFill>
                          <a:effectLst/>
                          <a:latin typeface="+mn-lt"/>
                          <a:ea typeface="+mn-ea"/>
                          <a:cs typeface="+mn-cs"/>
                        </a:rPr>
                        <a:t>staff’s level)</a:t>
                      </a:r>
                      <a:endParaRPr lang="en-US" sz="1500" dirty="0"/>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Invite the entrepreneurs to discuss with employees (the dean</a:t>
                      </a:r>
                      <a:r>
                        <a:rPr lang="en-US" sz="1500" kern="1200" baseline="0" dirty="0">
                          <a:solidFill>
                            <a:schemeClr val="dk1"/>
                          </a:solidFill>
                          <a:effectLst/>
                          <a:latin typeface="+mn-lt"/>
                          <a:ea typeface="+mn-ea"/>
                          <a:cs typeface="+mn-cs"/>
                        </a:rPr>
                        <a:t> and </a:t>
                      </a:r>
                      <a:r>
                        <a:rPr lang="en-US" sz="1500" kern="1200" dirty="0">
                          <a:solidFill>
                            <a:schemeClr val="dk1"/>
                          </a:solidFill>
                          <a:effectLst/>
                          <a:latin typeface="+mn-lt"/>
                          <a:ea typeface="+mn-ea"/>
                          <a:cs typeface="+mn-cs"/>
                        </a:rPr>
                        <a:t>staff’s level)</a:t>
                      </a:r>
                    </a:p>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Organize company visit’s event with the employees (the dean and staffs</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level)</a:t>
                      </a:r>
                    </a:p>
                  </a:txBody>
                  <a:tcPr marL="104301" marR="104301" marT="41459" marB="41459"/>
                </a:tc>
                <a:tc>
                  <a:txBody>
                    <a:bodyPr/>
                    <a:lstStyle/>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Invite entrepreneurs  minimum 4 times</a:t>
                      </a:r>
                      <a:r>
                        <a:rPr lang="en-US" sz="1500" kern="1200" baseline="0" dirty="0">
                          <a:solidFill>
                            <a:schemeClr val="dk1"/>
                          </a:solidFill>
                          <a:effectLst/>
                          <a:latin typeface="+mn-lt"/>
                          <a:ea typeface="+mn-ea"/>
                          <a:cs typeface="+mn-cs"/>
                        </a:rPr>
                        <a:t> a</a:t>
                      </a:r>
                      <a:r>
                        <a:rPr lang="en-US" sz="1500" kern="1200" dirty="0">
                          <a:solidFill>
                            <a:schemeClr val="dk1"/>
                          </a:solidFill>
                          <a:effectLst/>
                          <a:latin typeface="+mn-lt"/>
                          <a:ea typeface="+mn-ea"/>
                          <a:cs typeface="+mn-cs"/>
                        </a:rPr>
                        <a:t> year</a:t>
                      </a:r>
                    </a:p>
                    <a:p>
                      <a:pPr marL="285750" indent="-285750">
                        <a:buFont typeface="Arial" panose="020B0604020202020204" pitchFamily="34" charset="0"/>
                        <a:buChar char="•"/>
                      </a:pPr>
                      <a:r>
                        <a:rPr lang="en-US" sz="1500" kern="1200" dirty="0">
                          <a:solidFill>
                            <a:schemeClr val="dk1"/>
                          </a:solidFill>
                          <a:effectLst/>
                          <a:latin typeface="+mn-lt"/>
                          <a:ea typeface="+mn-ea"/>
                          <a:cs typeface="+mn-cs"/>
                        </a:rPr>
                        <a:t>Organize company visit  minimum 3 times a year</a:t>
                      </a:r>
                    </a:p>
                    <a:p>
                      <a:pPr marL="285750" indent="-285750">
                        <a:buFont typeface="Arial" panose="020B0604020202020204" pitchFamily="34" charset="0"/>
                        <a:buChar char="•"/>
                      </a:pPr>
                      <a:endParaRPr lang="en-US" sz="1500" kern="1200" dirty="0">
                        <a:solidFill>
                          <a:schemeClr val="dk1"/>
                        </a:solidFill>
                        <a:effectLst/>
                        <a:latin typeface="+mn-lt"/>
                        <a:ea typeface="+mn-ea"/>
                        <a:cs typeface="+mn-cs"/>
                      </a:endParaRPr>
                    </a:p>
                    <a:p>
                      <a:pPr marL="0" indent="0">
                        <a:buFont typeface="Arial" panose="020B0604020202020204" pitchFamily="34" charset="0"/>
                        <a:buNone/>
                      </a:pPr>
                      <a:endParaRPr lang="en-US" sz="1500" dirty="0"/>
                    </a:p>
                  </a:txBody>
                  <a:tcPr marL="104301" marR="104301" marT="41459" marB="41459"/>
                </a:tc>
                <a:extLst>
                  <a:ext uri="{0D108BD9-81ED-4DB2-BD59-A6C34878D82A}">
                    <a16:rowId xmlns:a16="http://schemas.microsoft.com/office/drawing/2014/main" val="10001"/>
                  </a:ext>
                </a:extLst>
              </a:tr>
            </a:tbl>
          </a:graphicData>
        </a:graphic>
      </p:graphicFrame>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03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66126" y="1000139"/>
            <a:ext cx="9605256" cy="817676"/>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algn="ctr"/>
            <a:r>
              <a:rPr lang="en-US" sz="2800" b="1" dirty="0"/>
              <a:t>There is commitment at a high level to implementing the entrepreneurial agenda</a:t>
            </a:r>
            <a:endParaRPr lang="en-US" sz="2800" dirty="0"/>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#2 ASPECT</a:t>
            </a:r>
          </a:p>
        </p:txBody>
      </p:sp>
      <p:graphicFrame>
        <p:nvGraphicFramePr>
          <p:cNvPr id="2" name="Table 1"/>
          <p:cNvGraphicFramePr>
            <a:graphicFrameLocks noGrp="1"/>
          </p:cNvGraphicFramePr>
          <p:nvPr>
            <p:extLst>
              <p:ext uri="{D42A27DB-BD31-4B8C-83A1-F6EECF244321}">
                <p14:modId xmlns:p14="http://schemas.microsoft.com/office/powerpoint/2010/main" val="3591032813"/>
              </p:ext>
            </p:extLst>
          </p:nvPr>
        </p:nvGraphicFramePr>
        <p:xfrm>
          <a:off x="323405" y="2072947"/>
          <a:ext cx="11250004" cy="2565139"/>
        </p:xfrm>
        <a:graphic>
          <a:graphicData uri="http://schemas.openxmlformats.org/drawingml/2006/table">
            <a:tbl>
              <a:tblPr firstRow="1" bandRow="1">
                <a:tableStyleId>{5C22544A-7EE6-4342-B048-85BDC9FD1C3A}</a:tableStyleId>
              </a:tblPr>
              <a:tblGrid>
                <a:gridCol w="2812501">
                  <a:extLst>
                    <a:ext uri="{9D8B030D-6E8A-4147-A177-3AD203B41FA5}">
                      <a16:colId xmlns:a16="http://schemas.microsoft.com/office/drawing/2014/main" val="20000"/>
                    </a:ext>
                  </a:extLst>
                </a:gridCol>
                <a:gridCol w="2812501">
                  <a:extLst>
                    <a:ext uri="{9D8B030D-6E8A-4147-A177-3AD203B41FA5}">
                      <a16:colId xmlns:a16="http://schemas.microsoft.com/office/drawing/2014/main" val="20001"/>
                    </a:ext>
                  </a:extLst>
                </a:gridCol>
                <a:gridCol w="2812501">
                  <a:extLst>
                    <a:ext uri="{9D8B030D-6E8A-4147-A177-3AD203B41FA5}">
                      <a16:colId xmlns:a16="http://schemas.microsoft.com/office/drawing/2014/main" val="20002"/>
                    </a:ext>
                  </a:extLst>
                </a:gridCol>
                <a:gridCol w="2812501">
                  <a:extLst>
                    <a:ext uri="{9D8B030D-6E8A-4147-A177-3AD203B41FA5}">
                      <a16:colId xmlns:a16="http://schemas.microsoft.com/office/drawing/2014/main" val="20003"/>
                    </a:ext>
                  </a:extLst>
                </a:gridCol>
              </a:tblGrid>
              <a:tr h="635704">
                <a:tc>
                  <a:txBody>
                    <a:bodyPr/>
                    <a:lstStyle/>
                    <a:p>
                      <a:pPr algn="ctr"/>
                      <a:r>
                        <a:rPr lang="en-US" sz="1800" b="1" kern="1200" dirty="0">
                          <a:solidFill>
                            <a:schemeClr val="lt1"/>
                          </a:solidFill>
                          <a:effectLst/>
                          <a:latin typeface="+mn-lt"/>
                          <a:ea typeface="+mn-ea"/>
                          <a:cs typeface="+mn-cs"/>
                        </a:rPr>
                        <a:t>PROBLEM DEFINITION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PROGRAM</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WORKPLAN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KPI</a:t>
                      </a:r>
                      <a:endParaRPr lang="en-US" sz="1800" dirty="0"/>
                    </a:p>
                  </a:txBody>
                  <a:tcPr marL="104301" marR="104301" marT="41459" marB="41459"/>
                </a:tc>
                <a:extLst>
                  <a:ext uri="{0D108BD9-81ED-4DB2-BD59-A6C34878D82A}">
                    <a16:rowId xmlns:a16="http://schemas.microsoft.com/office/drawing/2014/main" val="10000"/>
                  </a:ext>
                </a:extLst>
              </a:tr>
              <a:tr h="1929435">
                <a:tc>
                  <a:txBody>
                    <a:bodyPr/>
                    <a:lstStyle/>
                    <a:p>
                      <a:r>
                        <a:rPr lang="en-US" sz="1500" kern="1200" dirty="0">
                          <a:solidFill>
                            <a:schemeClr val="dk1"/>
                          </a:solidFill>
                          <a:effectLst/>
                          <a:latin typeface="+mn-lt"/>
                          <a:ea typeface="+mn-ea"/>
                          <a:cs typeface="+mn-cs"/>
                        </a:rPr>
                        <a:t>There are a little employees (specific at the dean and staff’s level) who still unsure that there is management commitment to implementing the entrepreneurial agenda</a:t>
                      </a:r>
                    </a:p>
                  </a:txBody>
                  <a:tcPr marL="104301" marR="104301" marT="41459" marB="41459"/>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Increasing the conviction of the employees (specific at the dean and staff's level), that there is management commitment to implement entrepreneurial agenda</a:t>
                      </a:r>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Involve  the dean and staff to make the entrepreneurial agenda</a:t>
                      </a:r>
                    </a:p>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Socialize roadmap entrepreneurial agenda</a:t>
                      </a:r>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the majority of dean is attend when to create  entrepreneurial agenda</a:t>
                      </a:r>
                    </a:p>
                    <a:p>
                      <a:pPr marL="342900" indent="-342900">
                        <a:buFont typeface="Arial" panose="020B0604020202020204" pitchFamily="34" charset="0"/>
                        <a:buChar char="•"/>
                      </a:pPr>
                      <a:r>
                        <a:rPr lang="en-US" sz="1500" kern="1200" dirty="0">
                          <a:solidFill>
                            <a:schemeClr val="dk1"/>
                          </a:solidFill>
                          <a:effectLst/>
                          <a:latin typeface="+mn-lt"/>
                          <a:ea typeface="+mn-ea"/>
                          <a:cs typeface="+mn-cs"/>
                        </a:rPr>
                        <a:t>announce the entrepreneurial agenda through social media, website, and media internal</a:t>
                      </a:r>
                    </a:p>
                  </a:txBody>
                  <a:tcPr marL="104301" marR="104301" marT="41459" marB="41459"/>
                </a:tc>
                <a:extLst>
                  <a:ext uri="{0D108BD9-81ED-4DB2-BD59-A6C34878D82A}">
                    <a16:rowId xmlns:a16="http://schemas.microsoft.com/office/drawing/2014/main" val="10001"/>
                  </a:ext>
                </a:extLst>
              </a:tr>
            </a:tbl>
          </a:graphicData>
        </a:graphic>
      </p:graphicFrame>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02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66126" y="1000139"/>
            <a:ext cx="9605256" cy="817676"/>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algn="ctr"/>
            <a:r>
              <a:rPr lang="en-US" sz="2800" b="1" dirty="0"/>
              <a:t>There is a model in place for coordinating and integrating entrepreneurial activities across the HEI.</a:t>
            </a:r>
            <a:endParaRPr lang="en-US" sz="2800" dirty="0"/>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#3 ASPECT</a:t>
            </a:r>
          </a:p>
        </p:txBody>
      </p:sp>
      <p:graphicFrame>
        <p:nvGraphicFramePr>
          <p:cNvPr id="2" name="Table 1"/>
          <p:cNvGraphicFramePr>
            <a:graphicFrameLocks noGrp="1"/>
          </p:cNvGraphicFramePr>
          <p:nvPr>
            <p:extLst>
              <p:ext uri="{D42A27DB-BD31-4B8C-83A1-F6EECF244321}">
                <p14:modId xmlns:p14="http://schemas.microsoft.com/office/powerpoint/2010/main" val="3629468115"/>
              </p:ext>
            </p:extLst>
          </p:nvPr>
        </p:nvGraphicFramePr>
        <p:xfrm>
          <a:off x="323405" y="1945379"/>
          <a:ext cx="11250004" cy="3568012"/>
        </p:xfrm>
        <a:graphic>
          <a:graphicData uri="http://schemas.openxmlformats.org/drawingml/2006/table">
            <a:tbl>
              <a:tblPr firstRow="1" bandRow="1">
                <a:tableStyleId>{5C22544A-7EE6-4342-B048-85BDC9FD1C3A}</a:tableStyleId>
              </a:tblPr>
              <a:tblGrid>
                <a:gridCol w="2812501">
                  <a:extLst>
                    <a:ext uri="{9D8B030D-6E8A-4147-A177-3AD203B41FA5}">
                      <a16:colId xmlns:a16="http://schemas.microsoft.com/office/drawing/2014/main" val="20000"/>
                    </a:ext>
                  </a:extLst>
                </a:gridCol>
                <a:gridCol w="2812501">
                  <a:extLst>
                    <a:ext uri="{9D8B030D-6E8A-4147-A177-3AD203B41FA5}">
                      <a16:colId xmlns:a16="http://schemas.microsoft.com/office/drawing/2014/main" val="20001"/>
                    </a:ext>
                  </a:extLst>
                </a:gridCol>
                <a:gridCol w="2812501">
                  <a:extLst>
                    <a:ext uri="{9D8B030D-6E8A-4147-A177-3AD203B41FA5}">
                      <a16:colId xmlns:a16="http://schemas.microsoft.com/office/drawing/2014/main" val="20002"/>
                    </a:ext>
                  </a:extLst>
                </a:gridCol>
                <a:gridCol w="2812501">
                  <a:extLst>
                    <a:ext uri="{9D8B030D-6E8A-4147-A177-3AD203B41FA5}">
                      <a16:colId xmlns:a16="http://schemas.microsoft.com/office/drawing/2014/main" val="20003"/>
                    </a:ext>
                  </a:extLst>
                </a:gridCol>
              </a:tblGrid>
              <a:tr h="635704">
                <a:tc>
                  <a:txBody>
                    <a:bodyPr/>
                    <a:lstStyle/>
                    <a:p>
                      <a:pPr algn="ctr"/>
                      <a:r>
                        <a:rPr lang="en-US" sz="1800" b="1" kern="1200" dirty="0">
                          <a:solidFill>
                            <a:schemeClr val="lt1"/>
                          </a:solidFill>
                          <a:effectLst/>
                          <a:latin typeface="+mn-lt"/>
                          <a:ea typeface="+mn-ea"/>
                          <a:cs typeface="+mn-cs"/>
                        </a:rPr>
                        <a:t>PROBLEM DEFINITION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PROGRAM</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WORKPLAN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KPI</a:t>
                      </a:r>
                      <a:endParaRPr lang="en-US" sz="1800" dirty="0"/>
                    </a:p>
                  </a:txBody>
                  <a:tcPr marL="104301" marR="104301" marT="41459" marB="41459"/>
                </a:tc>
                <a:extLst>
                  <a:ext uri="{0D108BD9-81ED-4DB2-BD59-A6C34878D82A}">
                    <a16:rowId xmlns:a16="http://schemas.microsoft.com/office/drawing/2014/main" val="10000"/>
                  </a:ext>
                </a:extLst>
              </a:tr>
              <a:tr h="293230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There are a little employees who still unsure that there is a model for coordinating and integrating entrepreneurial activities</a:t>
                      </a:r>
                    </a:p>
                    <a:p>
                      <a:endParaRPr lang="en-US" sz="1500" dirty="0"/>
                    </a:p>
                  </a:txBody>
                  <a:tcPr marL="104301" marR="104301" marT="41459" marB="41459"/>
                </a:tc>
                <a:tc>
                  <a:txBody>
                    <a:bodyPr/>
                    <a:lstStyle/>
                    <a:p>
                      <a:r>
                        <a:rPr lang="en-US" sz="1500" kern="1200" dirty="0">
                          <a:solidFill>
                            <a:schemeClr val="dk1"/>
                          </a:solidFill>
                          <a:effectLst/>
                          <a:latin typeface="+mn-lt"/>
                          <a:ea typeface="+mn-ea"/>
                          <a:cs typeface="+mn-cs"/>
                        </a:rPr>
                        <a:t>Increase the involvement of the dean, head study program and staff through dialog/discussion forum to integrate the</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entrepreneurial activities across all faculties and study programs </a:t>
                      </a:r>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create entrepreneurship’s dialogue forum across all unit attended by the dean, head study program and staff</a:t>
                      </a:r>
                    </a:p>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Invite all related parties through social media and other communication channels in entrepreneurial activities </a:t>
                      </a:r>
                    </a:p>
                  </a:txBody>
                  <a:tcPr marL="104301" marR="104301" marT="41459" marB="41459"/>
                </a:tc>
                <a:tc>
                  <a:txBody>
                    <a:bodyPr/>
                    <a:lstStyle/>
                    <a:p>
                      <a:r>
                        <a:rPr lang="en-US" sz="1500" kern="1200" dirty="0">
                          <a:solidFill>
                            <a:schemeClr val="dk1"/>
                          </a:solidFill>
                          <a:effectLst/>
                          <a:latin typeface="+mn-lt"/>
                          <a:ea typeface="+mn-ea"/>
                          <a:cs typeface="+mn-cs"/>
                        </a:rPr>
                        <a:t>the majority of the dean and head of study program attended on entrepreneurial dialogue forum </a:t>
                      </a:r>
                    </a:p>
                  </a:txBody>
                  <a:tcPr marL="104301" marR="104301" marT="41459" marB="41459"/>
                </a:tc>
                <a:extLst>
                  <a:ext uri="{0D108BD9-81ED-4DB2-BD59-A6C34878D82A}">
                    <a16:rowId xmlns:a16="http://schemas.microsoft.com/office/drawing/2014/main" val="10001"/>
                  </a:ext>
                </a:extLst>
              </a:tr>
            </a:tbl>
          </a:graphicData>
        </a:graphic>
      </p:graphicFrame>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31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266126" y="1000139"/>
            <a:ext cx="9605256" cy="817676"/>
          </a:xfrm>
          <a:custGeom>
            <a:avLst/>
            <a:gdLst>
              <a:gd name="connsiteX0" fmla="*/ 0 w 2894839"/>
              <a:gd name="connsiteY0" fmla="*/ 0 h 1736903"/>
              <a:gd name="connsiteX1" fmla="*/ 2894839 w 2894839"/>
              <a:gd name="connsiteY1" fmla="*/ 0 h 1736903"/>
              <a:gd name="connsiteX2" fmla="*/ 2894839 w 2894839"/>
              <a:gd name="connsiteY2" fmla="*/ 1736903 h 1736903"/>
              <a:gd name="connsiteX3" fmla="*/ 0 w 2894839"/>
              <a:gd name="connsiteY3" fmla="*/ 1736903 h 1736903"/>
              <a:gd name="connsiteX4" fmla="*/ 0 w 2894839"/>
              <a:gd name="connsiteY4" fmla="*/ 0 h 17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9" h="1736903">
                <a:moveTo>
                  <a:pt x="0" y="0"/>
                </a:moveTo>
                <a:lnTo>
                  <a:pt x="2894839" y="0"/>
                </a:lnTo>
                <a:lnTo>
                  <a:pt x="2894839" y="1736903"/>
                </a:lnTo>
                <a:lnTo>
                  <a:pt x="0" y="1736903"/>
                </a:lnTo>
                <a:lnTo>
                  <a:pt x="0" y="0"/>
                </a:lnTo>
                <a:close/>
              </a:path>
            </a:pathLst>
          </a:custGeom>
          <a:solidFill>
            <a:srgbClr val="183756">
              <a:alpha val="6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algn="ctr"/>
            <a:r>
              <a:rPr lang="en-US" sz="2800" b="1" dirty="0"/>
              <a:t>The HEI encourages and supports faculties and units to act entrepreneurially</a:t>
            </a:r>
            <a:endParaRPr lang="en-US" sz="2800" dirty="0"/>
          </a:p>
        </p:txBody>
      </p:sp>
      <p:sp>
        <p:nvSpPr>
          <p:cNvPr id="7" name="Rectangle 6"/>
          <p:cNvSpPr/>
          <p:nvPr/>
        </p:nvSpPr>
        <p:spPr>
          <a:xfrm>
            <a:off x="0" y="-36819"/>
            <a:ext cx="12201258" cy="855764"/>
          </a:xfrm>
          <a:prstGeom prst="rect">
            <a:avLst/>
          </a:prstGeom>
          <a:solidFill>
            <a:schemeClr val="tx2">
              <a:lumMod val="75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1"/>
          <p:cNvSpPr txBox="1">
            <a:spLocks/>
          </p:cNvSpPr>
          <p:nvPr/>
        </p:nvSpPr>
        <p:spPr>
          <a:xfrm>
            <a:off x="323406" y="144374"/>
            <a:ext cx="5573616" cy="478013"/>
          </a:xfrm>
          <a:prstGeom prst="rect">
            <a:avLst/>
          </a:prstGeom>
        </p:spPr>
        <p:txBody>
          <a:bodyPr vert="horz" lIns="104287" tIns="52144" rIns="104287" bIns="52144" rtlCol="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charset="0"/>
              <a:buNone/>
            </a:pPr>
            <a:r>
              <a:rPr lang="en-US" sz="2400" b="1" dirty="0">
                <a:solidFill>
                  <a:schemeClr val="bg1"/>
                </a:solidFill>
                <a:latin typeface="Century Gothic" charset="0"/>
                <a:cs typeface="Century Gothic" charset="0"/>
              </a:rPr>
              <a:t>#4 ASPECT</a:t>
            </a:r>
          </a:p>
        </p:txBody>
      </p:sp>
      <p:graphicFrame>
        <p:nvGraphicFramePr>
          <p:cNvPr id="2" name="Table 1"/>
          <p:cNvGraphicFramePr>
            <a:graphicFrameLocks noGrp="1"/>
          </p:cNvGraphicFramePr>
          <p:nvPr>
            <p:extLst>
              <p:ext uri="{D42A27DB-BD31-4B8C-83A1-F6EECF244321}">
                <p14:modId xmlns:p14="http://schemas.microsoft.com/office/powerpoint/2010/main" val="2097106947"/>
              </p:ext>
            </p:extLst>
          </p:nvPr>
        </p:nvGraphicFramePr>
        <p:xfrm>
          <a:off x="323405" y="1945380"/>
          <a:ext cx="11250004" cy="2708651"/>
        </p:xfrm>
        <a:graphic>
          <a:graphicData uri="http://schemas.openxmlformats.org/drawingml/2006/table">
            <a:tbl>
              <a:tblPr firstRow="1" bandRow="1">
                <a:tableStyleId>{5C22544A-7EE6-4342-B048-85BDC9FD1C3A}</a:tableStyleId>
              </a:tblPr>
              <a:tblGrid>
                <a:gridCol w="2812501">
                  <a:extLst>
                    <a:ext uri="{9D8B030D-6E8A-4147-A177-3AD203B41FA5}">
                      <a16:colId xmlns:a16="http://schemas.microsoft.com/office/drawing/2014/main" val="20000"/>
                    </a:ext>
                  </a:extLst>
                </a:gridCol>
                <a:gridCol w="2812501">
                  <a:extLst>
                    <a:ext uri="{9D8B030D-6E8A-4147-A177-3AD203B41FA5}">
                      <a16:colId xmlns:a16="http://schemas.microsoft.com/office/drawing/2014/main" val="20001"/>
                    </a:ext>
                  </a:extLst>
                </a:gridCol>
                <a:gridCol w="2812501">
                  <a:extLst>
                    <a:ext uri="{9D8B030D-6E8A-4147-A177-3AD203B41FA5}">
                      <a16:colId xmlns:a16="http://schemas.microsoft.com/office/drawing/2014/main" val="20002"/>
                    </a:ext>
                  </a:extLst>
                </a:gridCol>
                <a:gridCol w="2812501">
                  <a:extLst>
                    <a:ext uri="{9D8B030D-6E8A-4147-A177-3AD203B41FA5}">
                      <a16:colId xmlns:a16="http://schemas.microsoft.com/office/drawing/2014/main" val="20003"/>
                    </a:ext>
                  </a:extLst>
                </a:gridCol>
              </a:tblGrid>
              <a:tr h="635704">
                <a:tc>
                  <a:txBody>
                    <a:bodyPr/>
                    <a:lstStyle/>
                    <a:p>
                      <a:pPr algn="ctr"/>
                      <a:r>
                        <a:rPr lang="en-US" sz="1800" b="1" kern="1200" dirty="0">
                          <a:solidFill>
                            <a:schemeClr val="lt1"/>
                          </a:solidFill>
                          <a:effectLst/>
                          <a:latin typeface="+mn-lt"/>
                          <a:ea typeface="+mn-ea"/>
                          <a:cs typeface="+mn-cs"/>
                        </a:rPr>
                        <a:t>PROBLEM DEFINITION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PROGRAM</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WORKPLAN</a:t>
                      </a:r>
                      <a:endParaRPr lang="en-US" sz="1800" dirty="0"/>
                    </a:p>
                  </a:txBody>
                  <a:tcPr marL="104301" marR="104301" marT="41459" marB="41459"/>
                </a:tc>
                <a:tc>
                  <a:txBody>
                    <a:bodyPr/>
                    <a:lstStyle/>
                    <a:p>
                      <a:pPr algn="ctr"/>
                      <a:r>
                        <a:rPr lang="en-US" sz="1800" b="1" kern="1200" dirty="0">
                          <a:solidFill>
                            <a:schemeClr val="lt1"/>
                          </a:solidFill>
                          <a:effectLst/>
                          <a:latin typeface="+mn-lt"/>
                          <a:ea typeface="+mn-ea"/>
                          <a:cs typeface="+mn-cs"/>
                        </a:rPr>
                        <a:t>KPI</a:t>
                      </a:r>
                      <a:endParaRPr lang="en-US" sz="1800" dirty="0"/>
                    </a:p>
                  </a:txBody>
                  <a:tcPr marL="104301" marR="104301" marT="41459" marB="41459"/>
                </a:tc>
                <a:extLst>
                  <a:ext uri="{0D108BD9-81ED-4DB2-BD59-A6C34878D82A}">
                    <a16:rowId xmlns:a16="http://schemas.microsoft.com/office/drawing/2014/main" val="10000"/>
                  </a:ext>
                </a:extLst>
              </a:tr>
              <a:tr h="2072947">
                <a:tc>
                  <a:txBody>
                    <a:bodyPr/>
                    <a:lstStyle/>
                    <a:p>
                      <a:r>
                        <a:rPr lang="en-US" sz="1500" kern="1200" dirty="0">
                          <a:solidFill>
                            <a:schemeClr val="dk1"/>
                          </a:solidFill>
                          <a:effectLst/>
                          <a:latin typeface="+mn-lt"/>
                          <a:ea typeface="+mn-ea"/>
                          <a:cs typeface="+mn-cs"/>
                        </a:rPr>
                        <a:t>There are a little employees (the dean and staff) who still unsure that the University encourages and supports the faculties and units to act entrepreneurially</a:t>
                      </a:r>
                    </a:p>
                  </a:txBody>
                  <a:tcPr marL="104301" marR="104301" marT="41459" marB="41459"/>
                </a:tc>
                <a:tc>
                  <a:txBody>
                    <a:bodyPr/>
                    <a:lstStyle/>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Improve the quality of the curricula and the entrepreneurial lectures</a:t>
                      </a:r>
                    </a:p>
                    <a:p>
                      <a:pPr marL="285750" lvl="0" indent="-285750">
                        <a:buFont typeface="Arial" panose="020B0604020202020204" pitchFamily="34" charset="0"/>
                        <a:buChar char="•"/>
                      </a:pPr>
                      <a:r>
                        <a:rPr lang="en-US" sz="1500" kern="1200" dirty="0">
                          <a:solidFill>
                            <a:schemeClr val="dk1"/>
                          </a:solidFill>
                          <a:effectLst/>
                          <a:latin typeface="+mn-lt"/>
                          <a:ea typeface="+mn-ea"/>
                          <a:cs typeface="+mn-cs"/>
                        </a:rPr>
                        <a:t>Accelerating the growth of business incubator among the lecturers, students, and staff</a:t>
                      </a:r>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Involve the faculties to create</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the curricula and</a:t>
                      </a:r>
                      <a:r>
                        <a:rPr lang="en-US" sz="1500" kern="1200" baseline="0" dirty="0">
                          <a:solidFill>
                            <a:schemeClr val="dk1"/>
                          </a:solidFill>
                          <a:effectLst/>
                          <a:latin typeface="+mn-lt"/>
                          <a:ea typeface="+mn-ea"/>
                          <a:cs typeface="+mn-cs"/>
                        </a:rPr>
                        <a:t> </a:t>
                      </a:r>
                      <a:r>
                        <a:rPr lang="en-US" sz="1500" kern="1200" dirty="0">
                          <a:solidFill>
                            <a:schemeClr val="dk1"/>
                          </a:solidFill>
                          <a:effectLst/>
                          <a:latin typeface="+mn-lt"/>
                          <a:ea typeface="+mn-ea"/>
                          <a:cs typeface="+mn-cs"/>
                        </a:rPr>
                        <a:t>entrepreneurial</a:t>
                      </a:r>
                      <a:r>
                        <a:rPr lang="en-US" sz="1500" kern="1200" baseline="0" dirty="0">
                          <a:solidFill>
                            <a:schemeClr val="dk1"/>
                          </a:solidFill>
                          <a:effectLst/>
                          <a:latin typeface="+mn-lt"/>
                          <a:ea typeface="+mn-ea"/>
                          <a:cs typeface="+mn-cs"/>
                        </a:rPr>
                        <a:t> lectures</a:t>
                      </a:r>
                      <a:endParaRPr lang="en-US" sz="1500" kern="1200" dirty="0">
                        <a:solidFill>
                          <a:schemeClr val="dk1"/>
                        </a:solidFill>
                        <a:effectLst/>
                        <a:latin typeface="+mn-lt"/>
                        <a:ea typeface="+mn-ea"/>
                        <a:cs typeface="+mn-cs"/>
                      </a:endParaRPr>
                    </a:p>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Improve mentoring program to the new business incubator</a:t>
                      </a:r>
                    </a:p>
                  </a:txBody>
                  <a:tcPr marL="104301" marR="104301" marT="41459" marB="41459"/>
                </a:tc>
                <a:tc>
                  <a:txBody>
                    <a:bodyPr/>
                    <a:lstStyle/>
                    <a:p>
                      <a:pPr marL="342900" lvl="0" indent="-342900">
                        <a:buFont typeface="Arial" panose="020B0604020202020204" pitchFamily="34" charset="0"/>
                        <a:buChar char="•"/>
                      </a:pPr>
                      <a:r>
                        <a:rPr lang="en-US" sz="1500" kern="1200" dirty="0">
                          <a:solidFill>
                            <a:schemeClr val="dk1"/>
                          </a:solidFill>
                          <a:effectLst/>
                          <a:latin typeface="+mn-lt"/>
                          <a:ea typeface="+mn-ea"/>
                          <a:cs typeface="+mn-cs"/>
                        </a:rPr>
                        <a:t>curricula and lectures of entrepreneurial taught in some semesters</a:t>
                      </a:r>
                    </a:p>
                    <a:p>
                      <a:pPr marL="342900" indent="-342900">
                        <a:buFont typeface="Arial" panose="020B0604020202020204" pitchFamily="34" charset="0"/>
                        <a:buChar char="•"/>
                      </a:pPr>
                      <a:r>
                        <a:rPr lang="en-US" sz="1500" kern="1200" dirty="0">
                          <a:solidFill>
                            <a:schemeClr val="dk1"/>
                          </a:solidFill>
                          <a:effectLst/>
                          <a:latin typeface="+mn-lt"/>
                          <a:ea typeface="+mn-ea"/>
                          <a:cs typeface="+mn-cs"/>
                        </a:rPr>
                        <a:t>the rise of the new business incubator at faculty and study program</a:t>
                      </a:r>
                    </a:p>
                    <a:p>
                      <a:pPr marL="342900" indent="-342900">
                        <a:buFont typeface="Arial" panose="020B0604020202020204" pitchFamily="34" charset="0"/>
                        <a:buChar char="•"/>
                      </a:pPr>
                      <a:endParaRPr lang="en-US" sz="1500" kern="1200" dirty="0">
                        <a:solidFill>
                          <a:schemeClr val="dk1"/>
                        </a:solidFill>
                        <a:effectLst/>
                        <a:latin typeface="+mn-lt"/>
                        <a:ea typeface="+mn-ea"/>
                        <a:cs typeface="+mn-cs"/>
                      </a:endParaRPr>
                    </a:p>
                    <a:p>
                      <a:pPr marL="342900" indent="-342900">
                        <a:buFont typeface="Arial" panose="020B0604020202020204" pitchFamily="34" charset="0"/>
                        <a:buChar char="•"/>
                      </a:pPr>
                      <a:endParaRPr lang="en-US" sz="1500" kern="1200" dirty="0">
                        <a:solidFill>
                          <a:schemeClr val="dk1"/>
                        </a:solidFill>
                        <a:effectLst/>
                        <a:latin typeface="+mn-lt"/>
                        <a:ea typeface="+mn-ea"/>
                        <a:cs typeface="+mn-cs"/>
                      </a:endParaRPr>
                    </a:p>
                  </a:txBody>
                  <a:tcPr marL="104301" marR="104301" marT="41459" marB="41459"/>
                </a:tc>
                <a:extLst>
                  <a:ext uri="{0D108BD9-81ED-4DB2-BD59-A6C34878D82A}">
                    <a16:rowId xmlns:a16="http://schemas.microsoft.com/office/drawing/2014/main" val="10001"/>
                  </a:ext>
                </a:extLst>
              </a:tr>
            </a:tbl>
          </a:graphicData>
        </a:graphic>
      </p:graphicFrame>
      <p:pic>
        <p:nvPicPr>
          <p:cNvPr id="13" name="Picture 12" descr="lis-01.png"/>
          <p:cNvPicPr>
            <a:picLocks noChangeAspect="1"/>
          </p:cNvPicPr>
          <p:nvPr/>
        </p:nvPicPr>
        <p:blipFill rotWithShape="1">
          <a:blip r:embed="rId3" cstate="email">
            <a:extLst>
              <a:ext uri="{28A0092B-C50C-407E-A947-70E740481C1C}">
                <a14:useLocalDpi xmlns:a14="http://schemas.microsoft.com/office/drawing/2010/main"/>
              </a:ext>
            </a:extLst>
          </a:blip>
          <a:srcRect b="83089"/>
          <a:stretch/>
        </p:blipFill>
        <p:spPr bwMode="auto">
          <a:xfrm>
            <a:off x="8080" y="6622640"/>
            <a:ext cx="12193178" cy="22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21338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1382</TotalTime>
  <Words>3379</Words>
  <Application>Microsoft Office PowerPoint</Application>
  <PresentationFormat>Widescreen</PresentationFormat>
  <Paragraphs>381</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Tw Cen MT</vt:lpstr>
      <vt:lpstr>Wingdings</vt:lpstr>
      <vt:lpstr>Droplet</vt:lpstr>
      <vt:lpstr>Gita erasmus HEInnovate AUDIT and Action plan</vt:lpstr>
      <vt:lpstr>seven DIMENSION for self-assessment</vt:lpstr>
      <vt:lpstr>Gita erasmus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Gita erasmus Action plan</vt:lpstr>
      <vt:lpstr>Area 2. Organisational Capacity: Funding, People and Incentives</vt:lpstr>
      <vt:lpstr>Area 2. Organisational Capacity: Funding, People and Incentives</vt:lpstr>
      <vt:lpstr>Action plan Organisational capacity: Funding, people and incentives  </vt:lpstr>
      <vt:lpstr>Gita erasmus Action plan</vt:lpstr>
      <vt:lpstr>PowerPoint Presentation</vt:lpstr>
      <vt:lpstr>PowerPoint Presentation</vt:lpstr>
      <vt:lpstr>Action plan  ENTREPRENEURIAL TEACHING AND LEARNING</vt:lpstr>
      <vt:lpstr>Action plan  ENTREPRENEURIAL TEACHING AND LEARNING</vt:lpstr>
      <vt:lpstr>Action plan  ENTREPRENEURIAL TEACHING AND LEARNING</vt:lpstr>
      <vt:lpstr>Gita erasmus Action plan</vt:lpstr>
      <vt:lpstr>PowerPoint Presentation</vt:lpstr>
      <vt:lpstr>PowerPoint Presentation</vt:lpstr>
      <vt:lpstr>Action plan Preparing and supporting entrepreneurs</vt:lpstr>
      <vt:lpstr>Action plan Preparing and supporting entrepreneurs</vt:lpstr>
      <vt:lpstr>Action plan Preparing and supporting entrepreneurs</vt:lpstr>
      <vt:lpstr>Gita erasmus Action plan</vt:lpstr>
      <vt:lpstr>PowerPoint Presentation</vt:lpstr>
      <vt:lpstr>PowerPoint Presentation</vt:lpstr>
      <vt:lpstr>Action plan</vt:lpstr>
      <vt:lpstr>Action plan</vt:lpstr>
      <vt:lpstr>Gita erasmus Action plan</vt:lpstr>
      <vt:lpstr>PowerPoint Presentation</vt:lpstr>
      <vt:lpstr>PowerPoint Presentation</vt:lpstr>
      <vt:lpstr>PowerPoint Presentation</vt:lpstr>
      <vt:lpstr>PowerPoint Presentation</vt:lpstr>
      <vt:lpstr>Gita erasmus Action plan</vt:lpstr>
      <vt:lpstr>PowerPoint Presentation</vt:lpstr>
      <vt:lpstr>PowerPoint Presentation</vt:lpstr>
      <vt:lpstr>Action plan  measuring impact</vt:lpstr>
      <vt:lpstr>Action plan  measuring impact</vt:lpstr>
      <vt:lpstr>Action plan  measuring impact</vt:lpstr>
      <vt:lpstr>Action plan  measuring impact</vt:lpstr>
      <vt:lpstr>Gita erasmus Action plan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dc:title>
  <dc:creator>Admin</dc:creator>
  <cp:lastModifiedBy>SULKOWSKI, Nadine</cp:lastModifiedBy>
  <cp:revision>155</cp:revision>
  <dcterms:created xsi:type="dcterms:W3CDTF">2018-04-03T02:38:23Z</dcterms:created>
  <dcterms:modified xsi:type="dcterms:W3CDTF">2021-06-03T17:20:19Z</dcterms:modified>
</cp:coreProperties>
</file>